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24.xml" ContentType="application/vnd.openxmlformats-officedocument.presentationml.notesSlide+xml"/>
  <Override PartName="/ppt/charts/chart6.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7.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8.xml" ContentType="application/vnd.openxmlformats-officedocument.drawingml.chart+xml"/>
  <Override PartName="/ppt/theme/themeOverride2.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5" r:id="rId2"/>
  </p:sldMasterIdLst>
  <p:notesMasterIdLst>
    <p:notesMasterId r:id="rId42"/>
  </p:notesMasterIdLst>
  <p:sldIdLst>
    <p:sldId id="256" r:id="rId3"/>
    <p:sldId id="1883" r:id="rId4"/>
    <p:sldId id="1915" r:id="rId5"/>
    <p:sldId id="1930" r:id="rId6"/>
    <p:sldId id="1945" r:id="rId7"/>
    <p:sldId id="1944" r:id="rId8"/>
    <p:sldId id="1906" r:id="rId9"/>
    <p:sldId id="1931" r:id="rId10"/>
    <p:sldId id="1946" r:id="rId11"/>
    <p:sldId id="335" r:id="rId12"/>
    <p:sldId id="1899" r:id="rId13"/>
    <p:sldId id="1885" r:id="rId14"/>
    <p:sldId id="1909" r:id="rId15"/>
    <p:sldId id="1907" r:id="rId16"/>
    <p:sldId id="1910" r:id="rId17"/>
    <p:sldId id="1921" r:id="rId18"/>
    <p:sldId id="1922" r:id="rId19"/>
    <p:sldId id="1932" r:id="rId20"/>
    <p:sldId id="1938" r:id="rId21"/>
    <p:sldId id="1911" r:id="rId22"/>
    <p:sldId id="1912" r:id="rId23"/>
    <p:sldId id="1913" r:id="rId24"/>
    <p:sldId id="1894" r:id="rId25"/>
    <p:sldId id="1895" r:id="rId26"/>
    <p:sldId id="1914" r:id="rId27"/>
    <p:sldId id="1924" r:id="rId28"/>
    <p:sldId id="1925" r:id="rId29"/>
    <p:sldId id="1926" r:id="rId30"/>
    <p:sldId id="1902" r:id="rId31"/>
    <p:sldId id="1897" r:id="rId32"/>
    <p:sldId id="1939" r:id="rId33"/>
    <p:sldId id="1927" r:id="rId34"/>
    <p:sldId id="1940" r:id="rId35"/>
    <p:sldId id="1934" r:id="rId36"/>
    <p:sldId id="1941" r:id="rId37"/>
    <p:sldId id="1942" r:id="rId38"/>
    <p:sldId id="1935" r:id="rId39"/>
    <p:sldId id="1936" r:id="rId40"/>
    <p:sldId id="1937" r:id="rId41"/>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Griffith" initials="RG" lastIdx="1" clrIdx="0">
    <p:extLst>
      <p:ext uri="{19B8F6BF-5375-455C-9EA6-DF929625EA0E}">
        <p15:presenceInfo xmlns:p15="http://schemas.microsoft.com/office/powerpoint/2012/main" userId="35ae13d253c3732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73721"/>
  </p:normalViewPr>
  <p:slideViewPr>
    <p:cSldViewPr snapToGrid="0" snapToObjects="1">
      <p:cViewPr varScale="1">
        <p:scale>
          <a:sx n="70" d="100"/>
          <a:sy n="70" d="100"/>
        </p:scale>
        <p:origin x="3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80825991955014"/>
          <c:y val="7.3936346192020122E-2"/>
          <c:w val="0.7962698470851487"/>
          <c:h val="0.77470365223954851"/>
        </c:manualLayout>
      </c:layout>
      <c:lineChart>
        <c:grouping val="standard"/>
        <c:varyColors val="0"/>
        <c:ser>
          <c:idx val="1"/>
          <c:order val="0"/>
          <c:tx>
            <c:strRef>
              <c:f>Sheet1!$A$3</c:f>
              <c:strCache>
                <c:ptCount val="1"/>
                <c:pt idx="0">
                  <c:v>2016</c:v>
                </c:pt>
              </c:strCache>
            </c:strRef>
          </c:tx>
          <c:spPr>
            <a:ln w="38100">
              <a:solidFill>
                <a:srgbClr val="1AA75E"/>
              </a:solidFill>
            </a:ln>
          </c:spPr>
          <c:marker>
            <c:symbol val="none"/>
          </c:marker>
          <c:cat>
            <c:numRef>
              <c:f>Sheet1!$B$1:$K$1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Sheet1!$B$3:$K$3</c:f>
              <c:numCache>
                <c:formatCode>0.00</c:formatCode>
                <c:ptCount val="10"/>
                <c:pt idx="0">
                  <c:v>78.821730000000002</c:v>
                </c:pt>
                <c:pt idx="1">
                  <c:v>80.355180000000004</c:v>
                </c:pt>
                <c:pt idx="2">
                  <c:v>81.600710000000007</c:v>
                </c:pt>
                <c:pt idx="3">
                  <c:v>82.538129999999995</c:v>
                </c:pt>
                <c:pt idx="4">
                  <c:v>83.204040000000006</c:v>
                </c:pt>
                <c:pt idx="5">
                  <c:v>83.772570000000002</c:v>
                </c:pt>
                <c:pt idx="6">
                  <c:v>84.421009999999995</c:v>
                </c:pt>
                <c:pt idx="7">
                  <c:v>84.794210000000007</c:v>
                </c:pt>
                <c:pt idx="8" formatCode="General">
                  <c:v>85.446110000000004</c:v>
                </c:pt>
                <c:pt idx="9" formatCode="General">
                  <c:v>86.707149999999999</c:v>
                </c:pt>
              </c:numCache>
            </c:numRef>
          </c:val>
          <c:smooth val="0"/>
          <c:extLst>
            <c:ext xmlns:c16="http://schemas.microsoft.com/office/drawing/2014/chart" uri="{C3380CC4-5D6E-409C-BE32-E72D297353CC}">
              <c16:uniqueId val="{00000000-D587-3242-B9AD-4257863797D7}"/>
            </c:ext>
          </c:extLst>
        </c:ser>
        <c:dLbls>
          <c:showLegendKey val="0"/>
          <c:showVal val="0"/>
          <c:showCatName val="0"/>
          <c:showSerName val="0"/>
          <c:showPercent val="0"/>
          <c:showBubbleSize val="0"/>
        </c:dLbls>
        <c:smooth val="0"/>
        <c:axId val="381154432"/>
        <c:axId val="381156352"/>
      </c:lineChart>
      <c:catAx>
        <c:axId val="381154432"/>
        <c:scaling>
          <c:orientation val="minMax"/>
        </c:scaling>
        <c:delete val="0"/>
        <c:axPos val="b"/>
        <c:title>
          <c:tx>
            <c:rich>
              <a:bodyPr/>
              <a:lstStyle/>
              <a:p>
                <a:pPr>
                  <a:defRPr sz="1800">
                    <a:latin typeface="+mn-lt"/>
                  </a:defRPr>
                </a:pPr>
                <a:r>
                  <a:rPr lang="en-GB" sz="1800">
                    <a:latin typeface="+mn-lt"/>
                  </a:rPr>
                  <a:t>Deprivation decile</a:t>
                </a:r>
              </a:p>
            </c:rich>
          </c:tx>
          <c:layout>
            <c:manualLayout>
              <c:xMode val="edge"/>
              <c:yMode val="edge"/>
              <c:x val="0.40856369684099753"/>
              <c:y val="0.93953579746193694"/>
            </c:manualLayout>
          </c:layout>
          <c:overlay val="0"/>
        </c:title>
        <c:numFmt formatCode="General" sourceLinked="0"/>
        <c:majorTickMark val="out"/>
        <c:minorTickMark val="none"/>
        <c:tickLblPos val="nextTo"/>
        <c:txPr>
          <a:bodyPr rot="0" vert="horz"/>
          <a:lstStyle/>
          <a:p>
            <a:pPr>
              <a:defRPr sz="1800">
                <a:latin typeface="+mn-lt"/>
              </a:defRPr>
            </a:pPr>
            <a:endParaRPr lang="en-US"/>
          </a:p>
        </c:txPr>
        <c:crossAx val="381156352"/>
        <c:crosses val="autoZero"/>
        <c:auto val="1"/>
        <c:lblAlgn val="ctr"/>
        <c:lblOffset val="100"/>
        <c:tickLblSkip val="1"/>
        <c:tickMarkSkip val="1"/>
        <c:noMultiLvlLbl val="0"/>
      </c:catAx>
      <c:valAx>
        <c:axId val="381156352"/>
        <c:scaling>
          <c:orientation val="minMax"/>
          <c:min val="76"/>
        </c:scaling>
        <c:delete val="0"/>
        <c:axPos val="l"/>
        <c:title>
          <c:tx>
            <c:rich>
              <a:bodyPr/>
              <a:lstStyle/>
              <a:p>
                <a:pPr>
                  <a:defRPr sz="1800">
                    <a:latin typeface="+mn-lt"/>
                  </a:defRPr>
                </a:pPr>
                <a:r>
                  <a:rPr lang="en-GB" sz="1800">
                    <a:latin typeface="+mn-lt"/>
                  </a:rPr>
                  <a:t>Female life expectancy (years)</a:t>
                </a:r>
              </a:p>
            </c:rich>
          </c:tx>
          <c:layout>
            <c:manualLayout>
              <c:xMode val="edge"/>
              <c:yMode val="edge"/>
              <c:x val="9.0410238099712648E-4"/>
              <c:y val="0.15159315869829998"/>
            </c:manualLayout>
          </c:layout>
          <c:overlay val="0"/>
        </c:title>
        <c:numFmt formatCode="#,##0" sourceLinked="0"/>
        <c:majorTickMark val="out"/>
        <c:minorTickMark val="none"/>
        <c:tickLblPos val="nextTo"/>
        <c:txPr>
          <a:bodyPr/>
          <a:lstStyle/>
          <a:p>
            <a:pPr>
              <a:defRPr sz="1800">
                <a:latin typeface="+mn-lt"/>
              </a:defRPr>
            </a:pPr>
            <a:endParaRPr lang="en-US"/>
          </a:p>
        </c:txPr>
        <c:crossAx val="381154432"/>
        <c:crosses val="autoZero"/>
        <c:crossBetween val="midCat"/>
      </c:valAx>
    </c:plotArea>
    <c:plotVisOnly val="1"/>
    <c:dispBlanksAs val="gap"/>
    <c:showDLblsOverMax val="0"/>
  </c:chart>
  <c:spPr>
    <a:noFill/>
    <a:ln>
      <a:noFill/>
    </a:ln>
  </c:spPr>
  <c:txPr>
    <a:bodyPr/>
    <a:lstStyle/>
    <a:p>
      <a:pPr>
        <a:defRPr sz="1000" b="0">
          <a:latin typeface="Tablet Gothic" panose="02000503000000020004" pitchFamily="50"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80825991955014"/>
          <c:y val="7.3936346192020122E-2"/>
          <c:w val="0.7962698470851487"/>
          <c:h val="0.77470365223954851"/>
        </c:manualLayout>
      </c:layout>
      <c:lineChart>
        <c:grouping val="standard"/>
        <c:varyColors val="0"/>
        <c:ser>
          <c:idx val="1"/>
          <c:order val="1"/>
          <c:tx>
            <c:strRef>
              <c:f>Sheet1!$A$3</c:f>
              <c:strCache>
                <c:ptCount val="1"/>
                <c:pt idx="0">
                  <c:v>2016</c:v>
                </c:pt>
              </c:strCache>
            </c:strRef>
          </c:tx>
          <c:spPr>
            <a:ln w="38100">
              <a:solidFill>
                <a:srgbClr val="1AA75E"/>
              </a:solidFill>
            </a:ln>
          </c:spPr>
          <c:marker>
            <c:symbol val="none"/>
          </c:marker>
          <c:cat>
            <c:numRef>
              <c:f>Sheet1!$B$1:$K$1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Sheet1!$B$3:$K$3</c:f>
              <c:numCache>
                <c:formatCode>0.00</c:formatCode>
                <c:ptCount val="10"/>
                <c:pt idx="0">
                  <c:v>78.821730000000002</c:v>
                </c:pt>
                <c:pt idx="1">
                  <c:v>80.355180000000004</c:v>
                </c:pt>
                <c:pt idx="2">
                  <c:v>81.600710000000007</c:v>
                </c:pt>
                <c:pt idx="3">
                  <c:v>82.538129999999995</c:v>
                </c:pt>
                <c:pt idx="4">
                  <c:v>83.204040000000006</c:v>
                </c:pt>
                <c:pt idx="5">
                  <c:v>83.772570000000002</c:v>
                </c:pt>
                <c:pt idx="6">
                  <c:v>84.421009999999995</c:v>
                </c:pt>
                <c:pt idx="7">
                  <c:v>84.794210000000007</c:v>
                </c:pt>
                <c:pt idx="8" formatCode="General">
                  <c:v>85.446110000000004</c:v>
                </c:pt>
                <c:pt idx="9" formatCode="General">
                  <c:v>86.707149999999999</c:v>
                </c:pt>
              </c:numCache>
            </c:numRef>
          </c:val>
          <c:smooth val="0"/>
          <c:extLst>
            <c:ext xmlns:c16="http://schemas.microsoft.com/office/drawing/2014/chart" uri="{C3380CC4-5D6E-409C-BE32-E72D297353CC}">
              <c16:uniqueId val="{00000000-D587-3242-B9AD-4257863797D7}"/>
            </c:ext>
          </c:extLst>
        </c:ser>
        <c:dLbls>
          <c:showLegendKey val="0"/>
          <c:showVal val="0"/>
          <c:showCatName val="0"/>
          <c:showSerName val="0"/>
          <c:showPercent val="0"/>
          <c:showBubbleSize val="0"/>
        </c:dLbls>
        <c:marker val="1"/>
        <c:smooth val="0"/>
        <c:axId val="381154432"/>
        <c:axId val="381156352"/>
      </c:lineChart>
      <c:lineChart>
        <c:grouping val="standard"/>
        <c:varyColors val="0"/>
        <c:ser>
          <c:idx val="0"/>
          <c:order val="0"/>
          <c:tx>
            <c:strRef>
              <c:f>Sheet1!$A$2</c:f>
              <c:strCache>
                <c:ptCount val="1"/>
                <c:pt idx="0">
                  <c:v>2001</c:v>
                </c:pt>
              </c:strCache>
            </c:strRef>
          </c:tx>
          <c:spPr>
            <a:ln w="38100">
              <a:solidFill>
                <a:srgbClr val="F2B617"/>
              </a:solidFill>
            </a:ln>
          </c:spPr>
          <c:marker>
            <c:symbol val="none"/>
          </c:marker>
          <c:cat>
            <c:numRef>
              <c:f>Sheet1!$B$1:$K$1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Sheet1!$B$2:$K$2</c:f>
              <c:numCache>
                <c:formatCode>0.00</c:formatCode>
                <c:ptCount val="10"/>
                <c:pt idx="0">
                  <c:v>77.22587</c:v>
                </c:pt>
                <c:pt idx="1">
                  <c:v>78.616739999999993</c:v>
                </c:pt>
                <c:pt idx="2">
                  <c:v>79.415080000000003</c:v>
                </c:pt>
                <c:pt idx="3">
                  <c:v>80.374809999999997</c:v>
                </c:pt>
                <c:pt idx="4">
                  <c:v>81.00788</c:v>
                </c:pt>
                <c:pt idx="5">
                  <c:v>81.303659999999994</c:v>
                </c:pt>
                <c:pt idx="6">
                  <c:v>81.765299999999996</c:v>
                </c:pt>
                <c:pt idx="7">
                  <c:v>81.982320000000001</c:v>
                </c:pt>
                <c:pt idx="8" formatCode="General">
                  <c:v>82.489080000000001</c:v>
                </c:pt>
                <c:pt idx="9" formatCode="General">
                  <c:v>83.315240000000003</c:v>
                </c:pt>
              </c:numCache>
            </c:numRef>
          </c:val>
          <c:smooth val="0"/>
          <c:extLst>
            <c:ext xmlns:c16="http://schemas.microsoft.com/office/drawing/2014/chart" uri="{C3380CC4-5D6E-409C-BE32-E72D297353CC}">
              <c16:uniqueId val="{00000001-D587-3242-B9AD-4257863797D7}"/>
            </c:ext>
          </c:extLst>
        </c:ser>
        <c:dLbls>
          <c:showLegendKey val="0"/>
          <c:showVal val="0"/>
          <c:showCatName val="0"/>
          <c:showSerName val="0"/>
          <c:showPercent val="0"/>
          <c:showBubbleSize val="0"/>
        </c:dLbls>
        <c:marker val="1"/>
        <c:smooth val="0"/>
        <c:axId val="381258368"/>
        <c:axId val="381256832"/>
      </c:lineChart>
      <c:catAx>
        <c:axId val="381154432"/>
        <c:scaling>
          <c:orientation val="minMax"/>
        </c:scaling>
        <c:delete val="0"/>
        <c:axPos val="b"/>
        <c:title>
          <c:tx>
            <c:rich>
              <a:bodyPr/>
              <a:lstStyle/>
              <a:p>
                <a:pPr>
                  <a:defRPr sz="1800">
                    <a:latin typeface="+mn-lt"/>
                  </a:defRPr>
                </a:pPr>
                <a:r>
                  <a:rPr lang="en-GB" sz="1800">
                    <a:latin typeface="+mn-lt"/>
                  </a:rPr>
                  <a:t>Deprivation decile</a:t>
                </a:r>
              </a:p>
            </c:rich>
          </c:tx>
          <c:layout>
            <c:manualLayout>
              <c:xMode val="edge"/>
              <c:yMode val="edge"/>
              <c:x val="0.40856369684099753"/>
              <c:y val="0.93953579746193694"/>
            </c:manualLayout>
          </c:layout>
          <c:overlay val="0"/>
        </c:title>
        <c:numFmt formatCode="General" sourceLinked="0"/>
        <c:majorTickMark val="out"/>
        <c:minorTickMark val="none"/>
        <c:tickLblPos val="nextTo"/>
        <c:txPr>
          <a:bodyPr rot="0" vert="horz"/>
          <a:lstStyle/>
          <a:p>
            <a:pPr>
              <a:defRPr sz="1800">
                <a:latin typeface="+mn-lt"/>
              </a:defRPr>
            </a:pPr>
            <a:endParaRPr lang="en-US"/>
          </a:p>
        </c:txPr>
        <c:crossAx val="381156352"/>
        <c:crosses val="autoZero"/>
        <c:auto val="1"/>
        <c:lblAlgn val="ctr"/>
        <c:lblOffset val="100"/>
        <c:tickLblSkip val="1"/>
        <c:tickMarkSkip val="1"/>
        <c:noMultiLvlLbl val="0"/>
      </c:catAx>
      <c:valAx>
        <c:axId val="381156352"/>
        <c:scaling>
          <c:orientation val="minMax"/>
          <c:min val="76"/>
        </c:scaling>
        <c:delete val="0"/>
        <c:axPos val="l"/>
        <c:title>
          <c:tx>
            <c:rich>
              <a:bodyPr/>
              <a:lstStyle/>
              <a:p>
                <a:pPr>
                  <a:defRPr sz="1800">
                    <a:latin typeface="+mn-lt"/>
                  </a:defRPr>
                </a:pPr>
                <a:r>
                  <a:rPr lang="en-GB" sz="1800">
                    <a:latin typeface="+mn-lt"/>
                  </a:rPr>
                  <a:t>Female life expectancy (years)</a:t>
                </a:r>
              </a:p>
            </c:rich>
          </c:tx>
          <c:layout>
            <c:manualLayout>
              <c:xMode val="edge"/>
              <c:yMode val="edge"/>
              <c:x val="9.0410238099712648E-4"/>
              <c:y val="0.15159315869829998"/>
            </c:manualLayout>
          </c:layout>
          <c:overlay val="0"/>
        </c:title>
        <c:numFmt formatCode="#,##0" sourceLinked="0"/>
        <c:majorTickMark val="out"/>
        <c:minorTickMark val="none"/>
        <c:tickLblPos val="nextTo"/>
        <c:txPr>
          <a:bodyPr/>
          <a:lstStyle/>
          <a:p>
            <a:pPr>
              <a:defRPr sz="1800">
                <a:latin typeface="+mn-lt"/>
              </a:defRPr>
            </a:pPr>
            <a:endParaRPr lang="en-US"/>
          </a:p>
        </c:txPr>
        <c:crossAx val="381154432"/>
        <c:crosses val="autoZero"/>
        <c:crossBetween val="midCat"/>
      </c:valAx>
      <c:valAx>
        <c:axId val="381256832"/>
        <c:scaling>
          <c:orientation val="minMax"/>
          <c:min val="2"/>
        </c:scaling>
        <c:delete val="1"/>
        <c:axPos val="r"/>
        <c:numFmt formatCode="0.00" sourceLinked="1"/>
        <c:majorTickMark val="out"/>
        <c:minorTickMark val="none"/>
        <c:tickLblPos val="none"/>
        <c:crossAx val="381258368"/>
        <c:crosses val="max"/>
        <c:crossBetween val="between"/>
      </c:valAx>
      <c:catAx>
        <c:axId val="381258368"/>
        <c:scaling>
          <c:orientation val="minMax"/>
        </c:scaling>
        <c:delete val="1"/>
        <c:axPos val="b"/>
        <c:numFmt formatCode="General" sourceLinked="1"/>
        <c:majorTickMark val="out"/>
        <c:minorTickMark val="none"/>
        <c:tickLblPos val="none"/>
        <c:crossAx val="381256832"/>
        <c:crosses val="autoZero"/>
        <c:auto val="1"/>
        <c:lblAlgn val="ctr"/>
        <c:lblOffset val="100"/>
        <c:noMultiLvlLbl val="0"/>
      </c:catAx>
    </c:plotArea>
    <c:plotVisOnly val="1"/>
    <c:dispBlanksAs val="gap"/>
    <c:showDLblsOverMax val="0"/>
  </c:chart>
  <c:spPr>
    <a:noFill/>
    <a:ln>
      <a:noFill/>
    </a:ln>
  </c:spPr>
  <c:txPr>
    <a:bodyPr/>
    <a:lstStyle/>
    <a:p>
      <a:pPr>
        <a:defRPr sz="1000" b="0">
          <a:latin typeface="Tablet Gothic" panose="02000503000000020004" pitchFamily="50"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20715991582134"/>
          <c:y val="7.3936315145357562E-2"/>
          <c:w val="0.79761878413846921"/>
          <c:h val="0.76565697616243711"/>
        </c:manualLayout>
      </c:layout>
      <c:lineChart>
        <c:grouping val="standard"/>
        <c:varyColors val="0"/>
        <c:ser>
          <c:idx val="4"/>
          <c:order val="0"/>
          <c:tx>
            <c:strRef>
              <c:f>Sheet1!$B$1</c:f>
              <c:strCache>
                <c:ptCount val="1"/>
                <c:pt idx="0">
                  <c:v>1</c:v>
                </c:pt>
              </c:strCache>
            </c:strRef>
          </c:tx>
          <c:spPr>
            <a:ln w="38100">
              <a:solidFill>
                <a:srgbClr val="1AA75E"/>
              </a:solidFill>
              <a:prstDash val="solid"/>
            </a:ln>
          </c:spPr>
          <c:marker>
            <c:symbol val="none"/>
          </c:marker>
          <c:cat>
            <c:numRef>
              <c:f>Sheet1!$A$2:$A$27</c:f>
              <c:numCache>
                <c:formatCode>General</c:formatCode>
                <c:ptCount val="26"/>
                <c:pt idx="0">
                  <c:v>1993</c:v>
                </c:pt>
                <c:pt idx="1">
                  <c:v>1994</c:v>
                </c:pt>
                <c:pt idx="2">
                  <c:v>1995</c:v>
                </c:pt>
                <c:pt idx="3">
                  <c:v>1996</c:v>
                </c:pt>
                <c:pt idx="4">
                  <c:v>1997</c:v>
                </c:pt>
                <c:pt idx="5">
                  <c:v>1998</c:v>
                </c:pt>
                <c:pt idx="6">
                  <c:v>1999</c:v>
                </c:pt>
                <c:pt idx="7">
                  <c:v>2000</c:v>
                </c:pt>
                <c:pt idx="8">
                  <c:v>2001</c:v>
                </c:pt>
                <c:pt idx="9">
                  <c:v>2002</c:v>
                </c:pt>
                <c:pt idx="10">
                  <c:v>2003</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numCache>
            </c:numRef>
          </c:cat>
          <c:val>
            <c:numRef>
              <c:f>Sheet1!$B$2:$B$27</c:f>
              <c:numCache>
                <c:formatCode>General</c:formatCode>
                <c:ptCount val="26"/>
                <c:pt idx="0">
                  <c:v>0.82146209478378296</c:v>
                </c:pt>
                <c:pt idx="1">
                  <c:v>0.81713879108428955</c:v>
                </c:pt>
                <c:pt idx="2">
                  <c:v>0.80307060480117798</c:v>
                </c:pt>
                <c:pt idx="3">
                  <c:v>0.79273980855941772</c:v>
                </c:pt>
                <c:pt idx="4">
                  <c:v>0.79120409488677979</c:v>
                </c:pt>
                <c:pt idx="5">
                  <c:v>0.78288757801055908</c:v>
                </c:pt>
                <c:pt idx="6">
                  <c:v>0.78225946426391602</c:v>
                </c:pt>
                <c:pt idx="7">
                  <c:v>0.78011029958724976</c:v>
                </c:pt>
                <c:pt idx="8">
                  <c:v>0.76734423637390137</c:v>
                </c:pt>
                <c:pt idx="9">
                  <c:v>0.76326000690460205</c:v>
                </c:pt>
                <c:pt idx="10">
                  <c:v>0.76073402166366577</c:v>
                </c:pt>
                <c:pt idx="11">
                  <c:v>0.74856632947921753</c:v>
                </c:pt>
                <c:pt idx="12">
                  <c:v>0.74154186248779297</c:v>
                </c:pt>
                <c:pt idx="13">
                  <c:v>0.73911559581756592</c:v>
                </c:pt>
                <c:pt idx="14">
                  <c:v>0.73761564493179321</c:v>
                </c:pt>
                <c:pt idx="15">
                  <c:v>0.73086708784103394</c:v>
                </c:pt>
                <c:pt idx="16">
                  <c:v>0.72495788335800171</c:v>
                </c:pt>
                <c:pt idx="17">
                  <c:v>0.72125637531280518</c:v>
                </c:pt>
                <c:pt idx="18">
                  <c:v>0.7147681713104248</c:v>
                </c:pt>
                <c:pt idx="19">
                  <c:v>0.71459752321243286</c:v>
                </c:pt>
                <c:pt idx="20">
                  <c:v>0.72017544507980347</c:v>
                </c:pt>
                <c:pt idx="21">
                  <c:v>0.72057735919952393</c:v>
                </c:pt>
                <c:pt idx="22">
                  <c:v>0.73465931415557861</c:v>
                </c:pt>
                <c:pt idx="23">
                  <c:v>0.72882628440856934</c:v>
                </c:pt>
                <c:pt idx="24">
                  <c:v>0.73692977428436279</c:v>
                </c:pt>
              </c:numCache>
            </c:numRef>
          </c:val>
          <c:smooth val="0"/>
          <c:extLst>
            <c:ext xmlns:c16="http://schemas.microsoft.com/office/drawing/2014/chart" uri="{C3380CC4-5D6E-409C-BE32-E72D297353CC}">
              <c16:uniqueId val="{00000000-DFF4-3144-925E-2D885261B773}"/>
            </c:ext>
          </c:extLst>
        </c:ser>
        <c:ser>
          <c:idx val="7"/>
          <c:order val="1"/>
          <c:tx>
            <c:strRef>
              <c:f>Sheet1!#REF!</c:f>
              <c:strCache>
                <c:ptCount val="1"/>
                <c:pt idx="0">
                  <c:v>#REF!</c:v>
                </c:pt>
              </c:strCache>
            </c:strRef>
          </c:tx>
          <c:spPr>
            <a:ln w="22225">
              <a:solidFill>
                <a:schemeClr val="accent1"/>
              </a:solidFill>
            </a:ln>
          </c:spPr>
          <c:marker>
            <c:symbol val="none"/>
          </c:marker>
          <c:cat>
            <c:numRef>
              <c:f>Sheet1!$A$2:$A$27</c:f>
              <c:numCache>
                <c:formatCode>General</c:formatCode>
                <c:ptCount val="26"/>
                <c:pt idx="0">
                  <c:v>1993</c:v>
                </c:pt>
                <c:pt idx="1">
                  <c:v>1994</c:v>
                </c:pt>
                <c:pt idx="2">
                  <c:v>1995</c:v>
                </c:pt>
                <c:pt idx="3">
                  <c:v>1996</c:v>
                </c:pt>
                <c:pt idx="4">
                  <c:v>1997</c:v>
                </c:pt>
                <c:pt idx="5">
                  <c:v>1998</c:v>
                </c:pt>
                <c:pt idx="6">
                  <c:v>1999</c:v>
                </c:pt>
                <c:pt idx="7">
                  <c:v>2000</c:v>
                </c:pt>
                <c:pt idx="8">
                  <c:v>2001</c:v>
                </c:pt>
                <c:pt idx="9">
                  <c:v>2002</c:v>
                </c:pt>
                <c:pt idx="10">
                  <c:v>2003</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1-DFF4-3144-925E-2D885261B773}"/>
            </c:ext>
          </c:extLst>
        </c:ser>
        <c:ser>
          <c:idx val="6"/>
          <c:order val="2"/>
          <c:tx>
            <c:strRef>
              <c:f>Sheet1!$C$1</c:f>
              <c:strCache>
                <c:ptCount val="1"/>
                <c:pt idx="0">
                  <c:v>2</c:v>
                </c:pt>
              </c:strCache>
            </c:strRef>
          </c:tx>
          <c:spPr>
            <a:ln w="38100">
              <a:solidFill>
                <a:srgbClr val="002060"/>
              </a:solidFill>
            </a:ln>
          </c:spPr>
          <c:marker>
            <c:symbol val="none"/>
          </c:marker>
          <c:cat>
            <c:numRef>
              <c:f>Sheet1!$A$2:$A$27</c:f>
              <c:numCache>
                <c:formatCode>General</c:formatCode>
                <c:ptCount val="26"/>
                <c:pt idx="0">
                  <c:v>1993</c:v>
                </c:pt>
                <c:pt idx="1">
                  <c:v>1994</c:v>
                </c:pt>
                <c:pt idx="2">
                  <c:v>1995</c:v>
                </c:pt>
                <c:pt idx="3">
                  <c:v>1996</c:v>
                </c:pt>
                <c:pt idx="4">
                  <c:v>1997</c:v>
                </c:pt>
                <c:pt idx="5">
                  <c:v>1998</c:v>
                </c:pt>
                <c:pt idx="6">
                  <c:v>1999</c:v>
                </c:pt>
                <c:pt idx="7">
                  <c:v>2000</c:v>
                </c:pt>
                <c:pt idx="8">
                  <c:v>2001</c:v>
                </c:pt>
                <c:pt idx="9">
                  <c:v>2002</c:v>
                </c:pt>
                <c:pt idx="10">
                  <c:v>2003</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numCache>
            </c:numRef>
          </c:cat>
          <c:val>
            <c:numRef>
              <c:f>Sheet1!$C$2:$C$27</c:f>
              <c:numCache>
                <c:formatCode>General</c:formatCode>
                <c:ptCount val="26"/>
                <c:pt idx="0">
                  <c:v>0.82741320133209229</c:v>
                </c:pt>
                <c:pt idx="1">
                  <c:v>0.80982643365859985</c:v>
                </c:pt>
                <c:pt idx="2">
                  <c:v>0.8299141526222229</c:v>
                </c:pt>
                <c:pt idx="3">
                  <c:v>0.82963746786117554</c:v>
                </c:pt>
                <c:pt idx="4">
                  <c:v>0.81403392553329468</c:v>
                </c:pt>
                <c:pt idx="5">
                  <c:v>0.80292552709579468</c:v>
                </c:pt>
                <c:pt idx="6">
                  <c:v>0.79584300518035889</c:v>
                </c:pt>
                <c:pt idx="7">
                  <c:v>0.79942363500595093</c:v>
                </c:pt>
                <c:pt idx="8">
                  <c:v>0.80086058378219604</c:v>
                </c:pt>
                <c:pt idx="9">
                  <c:v>0.80123931169509888</c:v>
                </c:pt>
                <c:pt idx="10">
                  <c:v>0.78537261486053467</c:v>
                </c:pt>
                <c:pt idx="11">
                  <c:v>0.78161543607711792</c:v>
                </c:pt>
                <c:pt idx="12">
                  <c:v>0.7899898886680603</c:v>
                </c:pt>
                <c:pt idx="13">
                  <c:v>0.78438699245452881</c:v>
                </c:pt>
                <c:pt idx="14">
                  <c:v>0.79503679275512695</c:v>
                </c:pt>
                <c:pt idx="15">
                  <c:v>0.80413281917572021</c:v>
                </c:pt>
                <c:pt idx="16">
                  <c:v>0.79376804828643799</c:v>
                </c:pt>
                <c:pt idx="17">
                  <c:v>0.80089610815048218</c:v>
                </c:pt>
                <c:pt idx="18">
                  <c:v>0.80018091201782227</c:v>
                </c:pt>
                <c:pt idx="19">
                  <c:v>0.80683338642120361</c:v>
                </c:pt>
                <c:pt idx="20">
                  <c:v>0.80495196580886841</c:v>
                </c:pt>
                <c:pt idx="21">
                  <c:v>0.80480784177780151</c:v>
                </c:pt>
                <c:pt idx="22">
                  <c:v>0.8161589503288269</c:v>
                </c:pt>
                <c:pt idx="23">
                  <c:v>0.81341493129730225</c:v>
                </c:pt>
                <c:pt idx="24">
                  <c:v>0.8223118782043457</c:v>
                </c:pt>
              </c:numCache>
            </c:numRef>
          </c:val>
          <c:smooth val="0"/>
          <c:extLst>
            <c:ext xmlns:c16="http://schemas.microsoft.com/office/drawing/2014/chart" uri="{C3380CC4-5D6E-409C-BE32-E72D297353CC}">
              <c16:uniqueId val="{00000002-DFF4-3144-925E-2D885261B773}"/>
            </c:ext>
          </c:extLst>
        </c:ser>
        <c:ser>
          <c:idx val="1"/>
          <c:order val="3"/>
          <c:tx>
            <c:strRef>
              <c:f>Sheet1!#REF!</c:f>
              <c:strCache>
                <c:ptCount val="1"/>
                <c:pt idx="0">
                  <c:v>#REF!</c:v>
                </c:pt>
              </c:strCache>
            </c:strRef>
          </c:tx>
          <c:spPr>
            <a:ln>
              <a:solidFill>
                <a:schemeClr val="accent3"/>
              </a:solidFill>
            </a:ln>
          </c:spPr>
          <c:marker>
            <c:symbol val="none"/>
          </c:marker>
          <c:cat>
            <c:numRef>
              <c:f>Sheet1!$A$2:$A$27</c:f>
              <c:numCache>
                <c:formatCode>General</c:formatCode>
                <c:ptCount val="26"/>
                <c:pt idx="0">
                  <c:v>1993</c:v>
                </c:pt>
                <c:pt idx="1">
                  <c:v>1994</c:v>
                </c:pt>
                <c:pt idx="2">
                  <c:v>1995</c:v>
                </c:pt>
                <c:pt idx="3">
                  <c:v>1996</c:v>
                </c:pt>
                <c:pt idx="4">
                  <c:v>1997</c:v>
                </c:pt>
                <c:pt idx="5">
                  <c:v>1998</c:v>
                </c:pt>
                <c:pt idx="6">
                  <c:v>1999</c:v>
                </c:pt>
                <c:pt idx="7">
                  <c:v>2000</c:v>
                </c:pt>
                <c:pt idx="8">
                  <c:v>2001</c:v>
                </c:pt>
                <c:pt idx="9">
                  <c:v>2002</c:v>
                </c:pt>
                <c:pt idx="10">
                  <c:v>2003</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DFF4-3144-925E-2D885261B773}"/>
            </c:ext>
          </c:extLst>
        </c:ser>
        <c:dLbls>
          <c:showLegendKey val="0"/>
          <c:showVal val="0"/>
          <c:showCatName val="0"/>
          <c:showSerName val="0"/>
          <c:showPercent val="0"/>
          <c:showBubbleSize val="0"/>
        </c:dLbls>
        <c:smooth val="0"/>
        <c:axId val="380901248"/>
        <c:axId val="380902784"/>
      </c:lineChart>
      <c:catAx>
        <c:axId val="380901248"/>
        <c:scaling>
          <c:orientation val="minMax"/>
        </c:scaling>
        <c:delete val="0"/>
        <c:axPos val="b"/>
        <c:numFmt formatCode="General" sourceLinked="0"/>
        <c:majorTickMark val="out"/>
        <c:minorTickMark val="none"/>
        <c:tickLblPos val="nextTo"/>
        <c:txPr>
          <a:bodyPr rot="0" vert="horz"/>
          <a:lstStyle/>
          <a:p>
            <a:pPr>
              <a:defRPr sz="1800" baseline="0">
                <a:latin typeface="Calibri" panose="020F0502020204030204" pitchFamily="34" charset="0"/>
              </a:defRPr>
            </a:pPr>
            <a:endParaRPr lang="en-US"/>
          </a:p>
        </c:txPr>
        <c:crossAx val="380902784"/>
        <c:crosses val="autoZero"/>
        <c:auto val="1"/>
        <c:lblAlgn val="ctr"/>
        <c:lblOffset val="100"/>
        <c:tickLblSkip val="3"/>
        <c:noMultiLvlLbl val="0"/>
      </c:catAx>
      <c:valAx>
        <c:axId val="380902784"/>
        <c:scaling>
          <c:orientation val="minMax"/>
          <c:max val="0.84000000000000008"/>
          <c:min val="0.70000000000000007"/>
        </c:scaling>
        <c:delete val="0"/>
        <c:axPos val="l"/>
        <c:numFmt formatCode="0%" sourceLinked="0"/>
        <c:majorTickMark val="out"/>
        <c:minorTickMark val="none"/>
        <c:tickLblPos val="nextTo"/>
        <c:txPr>
          <a:bodyPr/>
          <a:lstStyle/>
          <a:p>
            <a:pPr>
              <a:defRPr sz="1800" baseline="0">
                <a:latin typeface="Calibri" panose="020F0502020204030204" pitchFamily="34" charset="0"/>
              </a:defRPr>
            </a:pPr>
            <a:endParaRPr lang="en-US"/>
          </a:p>
        </c:txPr>
        <c:crossAx val="380901248"/>
        <c:crosses val="autoZero"/>
        <c:crossBetween val="midCat"/>
        <c:majorUnit val="2.0000000000000004E-2"/>
      </c:valAx>
    </c:plotArea>
    <c:plotVisOnly val="1"/>
    <c:dispBlanksAs val="gap"/>
    <c:showDLblsOverMax val="0"/>
  </c:chart>
  <c:spPr>
    <a:noFill/>
    <a:ln>
      <a:noFill/>
    </a:ln>
  </c:spPr>
  <c:txPr>
    <a:bodyPr/>
    <a:lstStyle/>
    <a:p>
      <a:pPr>
        <a:defRPr sz="1000" b="0">
          <a:latin typeface="Tablet Gothic" panose="02000503000000020004" pitchFamily="50"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Canada</c:v>
                </c:pt>
              </c:strCache>
            </c:strRef>
          </c:tx>
          <c:spPr>
            <a:ln w="38100" cap="rnd">
              <a:solidFill>
                <a:srgbClr val="FF0000"/>
              </a:solidFill>
              <a:round/>
            </a:ln>
            <a:effectLst/>
          </c:spPr>
          <c:marker>
            <c:symbol val="none"/>
          </c:marker>
          <c:cat>
            <c:numRef>
              <c:f>Sheet1!$A$2:$A$102</c:f>
              <c:numCache>
                <c:formatCode>General</c:formatCode>
                <c:ptCount val="101"/>
                <c:pt idx="0">
                  <c:v>1920</c:v>
                </c:pt>
                <c:pt idx="1">
                  <c:v>1921</c:v>
                </c:pt>
                <c:pt idx="2">
                  <c:v>1922</c:v>
                </c:pt>
                <c:pt idx="3">
                  <c:v>1923</c:v>
                </c:pt>
                <c:pt idx="4">
                  <c:v>1924</c:v>
                </c:pt>
                <c:pt idx="5">
                  <c:v>1925</c:v>
                </c:pt>
                <c:pt idx="6">
                  <c:v>1926</c:v>
                </c:pt>
                <c:pt idx="7">
                  <c:v>1927</c:v>
                </c:pt>
                <c:pt idx="8">
                  <c:v>1928</c:v>
                </c:pt>
                <c:pt idx="9">
                  <c:v>1929</c:v>
                </c:pt>
                <c:pt idx="10">
                  <c:v>1930</c:v>
                </c:pt>
                <c:pt idx="11">
                  <c:v>1931</c:v>
                </c:pt>
                <c:pt idx="12">
                  <c:v>1932</c:v>
                </c:pt>
                <c:pt idx="13">
                  <c:v>1933</c:v>
                </c:pt>
                <c:pt idx="14">
                  <c:v>1934</c:v>
                </c:pt>
                <c:pt idx="15">
                  <c:v>1935</c:v>
                </c:pt>
                <c:pt idx="16">
                  <c:v>1936</c:v>
                </c:pt>
                <c:pt idx="17">
                  <c:v>1937</c:v>
                </c:pt>
                <c:pt idx="18">
                  <c:v>1938</c:v>
                </c:pt>
                <c:pt idx="19">
                  <c:v>1939</c:v>
                </c:pt>
                <c:pt idx="20">
                  <c:v>1940</c:v>
                </c:pt>
                <c:pt idx="21">
                  <c:v>1941</c:v>
                </c:pt>
                <c:pt idx="22">
                  <c:v>1942</c:v>
                </c:pt>
                <c:pt idx="23">
                  <c:v>1943</c:v>
                </c:pt>
                <c:pt idx="24">
                  <c:v>1944</c:v>
                </c:pt>
                <c:pt idx="25">
                  <c:v>1945</c:v>
                </c:pt>
                <c:pt idx="26">
                  <c:v>1946</c:v>
                </c:pt>
                <c:pt idx="27">
                  <c:v>1947</c:v>
                </c:pt>
                <c:pt idx="28">
                  <c:v>1948</c:v>
                </c:pt>
                <c:pt idx="29">
                  <c:v>1949</c:v>
                </c:pt>
                <c:pt idx="30">
                  <c:v>1950</c:v>
                </c:pt>
                <c:pt idx="31">
                  <c:v>1951</c:v>
                </c:pt>
                <c:pt idx="32">
                  <c:v>1952</c:v>
                </c:pt>
                <c:pt idx="33">
                  <c:v>1953</c:v>
                </c:pt>
                <c:pt idx="34">
                  <c:v>1954</c:v>
                </c:pt>
                <c:pt idx="35">
                  <c:v>1955</c:v>
                </c:pt>
                <c:pt idx="36">
                  <c:v>1956</c:v>
                </c:pt>
                <c:pt idx="37">
                  <c:v>1957</c:v>
                </c:pt>
                <c:pt idx="38">
                  <c:v>1958</c:v>
                </c:pt>
                <c:pt idx="39">
                  <c:v>1959</c:v>
                </c:pt>
                <c:pt idx="40">
                  <c:v>1960</c:v>
                </c:pt>
                <c:pt idx="41">
                  <c:v>1961</c:v>
                </c:pt>
                <c:pt idx="42">
                  <c:v>1962</c:v>
                </c:pt>
                <c:pt idx="43">
                  <c:v>1963</c:v>
                </c:pt>
                <c:pt idx="44">
                  <c:v>1964</c:v>
                </c:pt>
                <c:pt idx="45">
                  <c:v>1965</c:v>
                </c:pt>
                <c:pt idx="46">
                  <c:v>1966</c:v>
                </c:pt>
                <c:pt idx="47">
                  <c:v>1967</c:v>
                </c:pt>
                <c:pt idx="48">
                  <c:v>1968</c:v>
                </c:pt>
                <c:pt idx="49">
                  <c:v>1969</c:v>
                </c:pt>
                <c:pt idx="50">
                  <c:v>1970</c:v>
                </c:pt>
                <c:pt idx="51">
                  <c:v>1971</c:v>
                </c:pt>
                <c:pt idx="52">
                  <c:v>1972</c:v>
                </c:pt>
                <c:pt idx="53">
                  <c:v>1973</c:v>
                </c:pt>
                <c:pt idx="54">
                  <c:v>1974</c:v>
                </c:pt>
                <c:pt idx="55">
                  <c:v>1975</c:v>
                </c:pt>
                <c:pt idx="56">
                  <c:v>1976</c:v>
                </c:pt>
                <c:pt idx="57">
                  <c:v>1977</c:v>
                </c:pt>
                <c:pt idx="58">
                  <c:v>1978</c:v>
                </c:pt>
                <c:pt idx="59">
                  <c:v>1979</c:v>
                </c:pt>
                <c:pt idx="60">
                  <c:v>1980</c:v>
                </c:pt>
                <c:pt idx="61">
                  <c:v>1981</c:v>
                </c:pt>
                <c:pt idx="62">
                  <c:v>1982</c:v>
                </c:pt>
                <c:pt idx="63">
                  <c:v>1983</c:v>
                </c:pt>
                <c:pt idx="64">
                  <c:v>1984</c:v>
                </c:pt>
                <c:pt idx="65">
                  <c:v>1985</c:v>
                </c:pt>
                <c:pt idx="66">
                  <c:v>1986</c:v>
                </c:pt>
                <c:pt idx="67">
                  <c:v>1987</c:v>
                </c:pt>
                <c:pt idx="68">
                  <c:v>1988</c:v>
                </c:pt>
                <c:pt idx="69">
                  <c:v>1989</c:v>
                </c:pt>
                <c:pt idx="70">
                  <c:v>1990</c:v>
                </c:pt>
                <c:pt idx="71">
                  <c:v>1991</c:v>
                </c:pt>
                <c:pt idx="72">
                  <c:v>1992</c:v>
                </c:pt>
                <c:pt idx="73">
                  <c:v>1993</c:v>
                </c:pt>
                <c:pt idx="74">
                  <c:v>1994</c:v>
                </c:pt>
                <c:pt idx="75">
                  <c:v>1995</c:v>
                </c:pt>
                <c:pt idx="76">
                  <c:v>1996</c:v>
                </c:pt>
                <c:pt idx="77">
                  <c:v>1997</c:v>
                </c:pt>
                <c:pt idx="78">
                  <c:v>1998</c:v>
                </c:pt>
                <c:pt idx="79">
                  <c:v>1999</c:v>
                </c:pt>
                <c:pt idx="80">
                  <c:v>2000</c:v>
                </c:pt>
                <c:pt idx="81">
                  <c:v>2001</c:v>
                </c:pt>
                <c:pt idx="82">
                  <c:v>2002</c:v>
                </c:pt>
                <c:pt idx="83">
                  <c:v>2003</c:v>
                </c:pt>
                <c:pt idx="84">
                  <c:v>2004</c:v>
                </c:pt>
                <c:pt idx="85">
                  <c:v>2005</c:v>
                </c:pt>
                <c:pt idx="86">
                  <c:v>2006</c:v>
                </c:pt>
                <c:pt idx="87">
                  <c:v>2007</c:v>
                </c:pt>
                <c:pt idx="88">
                  <c:v>2008</c:v>
                </c:pt>
                <c:pt idx="89">
                  <c:v>2009</c:v>
                </c:pt>
                <c:pt idx="90">
                  <c:v>2010</c:v>
                </c:pt>
                <c:pt idx="91">
                  <c:v>2011</c:v>
                </c:pt>
                <c:pt idx="92">
                  <c:v>2012</c:v>
                </c:pt>
                <c:pt idx="93">
                  <c:v>2013</c:v>
                </c:pt>
                <c:pt idx="94">
                  <c:v>2014</c:v>
                </c:pt>
                <c:pt idx="95">
                  <c:v>2015</c:v>
                </c:pt>
                <c:pt idx="96">
                  <c:v>2016</c:v>
                </c:pt>
                <c:pt idx="97">
                  <c:v>2017</c:v>
                </c:pt>
                <c:pt idx="98">
                  <c:v>2018</c:v>
                </c:pt>
                <c:pt idx="99">
                  <c:v>2019</c:v>
                </c:pt>
                <c:pt idx="100">
                  <c:v>2020</c:v>
                </c:pt>
              </c:numCache>
            </c:numRef>
          </c:cat>
          <c:val>
            <c:numRef>
              <c:f>Sheet1!$B$2:$B$102</c:f>
              <c:numCache>
                <c:formatCode>General</c:formatCode>
                <c:ptCount val="101"/>
                <c:pt idx="0">
                  <c:v>0.14399998999999999</c:v>
                </c:pt>
                <c:pt idx="1">
                  <c:v>0.17599999999999999</c:v>
                </c:pt>
                <c:pt idx="2">
                  <c:v>0.1517</c:v>
                </c:pt>
                <c:pt idx="3">
                  <c:v>0.14380001000000001</c:v>
                </c:pt>
                <c:pt idx="4">
                  <c:v>0.14530000000000001</c:v>
                </c:pt>
                <c:pt idx="5">
                  <c:v>0.1318</c:v>
                </c:pt>
                <c:pt idx="6">
                  <c:v>0.1401</c:v>
                </c:pt>
                <c:pt idx="7">
                  <c:v>0.1469</c:v>
                </c:pt>
                <c:pt idx="8">
                  <c:v>0.1532</c:v>
                </c:pt>
                <c:pt idx="9">
                  <c:v>0.15640000000000001</c:v>
                </c:pt>
                <c:pt idx="10">
                  <c:v>0.161</c:v>
                </c:pt>
                <c:pt idx="11">
                  <c:v>0.16599998999999999</c:v>
                </c:pt>
                <c:pt idx="12">
                  <c:v>0.1767</c:v>
                </c:pt>
                <c:pt idx="13">
                  <c:v>0.18029999999999999</c:v>
                </c:pt>
                <c:pt idx="14">
                  <c:v>0.17499999999999999</c:v>
                </c:pt>
                <c:pt idx="15">
                  <c:v>0.1699</c:v>
                </c:pt>
                <c:pt idx="16">
                  <c:v>0.17449999999999999</c:v>
                </c:pt>
                <c:pt idx="17">
                  <c:v>0.16259999999999999</c:v>
                </c:pt>
                <c:pt idx="18">
                  <c:v>0.18410000000000001</c:v>
                </c:pt>
                <c:pt idx="19">
                  <c:v>0.16880000000000001</c:v>
                </c:pt>
                <c:pt idx="20">
                  <c:v>0.14710000000000001</c:v>
                </c:pt>
                <c:pt idx="21">
                  <c:v>0.13300000000000001</c:v>
                </c:pt>
                <c:pt idx="22">
                  <c:v>0.113</c:v>
                </c:pt>
                <c:pt idx="23">
                  <c:v>0.1072</c:v>
                </c:pt>
                <c:pt idx="24">
                  <c:v>0.10009999999999999</c:v>
                </c:pt>
                <c:pt idx="25">
                  <c:v>0.1012</c:v>
                </c:pt>
                <c:pt idx="26">
                  <c:v>0.1072</c:v>
                </c:pt>
                <c:pt idx="27">
                  <c:v>0.1099</c:v>
                </c:pt>
                <c:pt idx="28">
                  <c:v>0.10390000000000001</c:v>
                </c:pt>
                <c:pt idx="29">
                  <c:v>0.1069</c:v>
                </c:pt>
                <c:pt idx="30">
                  <c:v>0.10879999999999999</c:v>
                </c:pt>
                <c:pt idx="31">
                  <c:v>0.1003</c:v>
                </c:pt>
                <c:pt idx="32">
                  <c:v>9.8499998000000005E-2</c:v>
                </c:pt>
                <c:pt idx="33">
                  <c:v>9.8800003999999997E-2</c:v>
                </c:pt>
                <c:pt idx="34">
                  <c:v>0.1033</c:v>
                </c:pt>
                <c:pt idx="35">
                  <c:v>0.1019</c:v>
                </c:pt>
                <c:pt idx="36">
                  <c:v>9.6299997999999998E-2</c:v>
                </c:pt>
                <c:pt idx="37">
                  <c:v>9.64E-2</c:v>
                </c:pt>
                <c:pt idx="38">
                  <c:v>9.8899998000000003E-2</c:v>
                </c:pt>
                <c:pt idx="39">
                  <c:v>9.7299999999999998E-2</c:v>
                </c:pt>
                <c:pt idx="40">
                  <c:v>9.7699999999999995E-2</c:v>
                </c:pt>
                <c:pt idx="41">
                  <c:v>9.9299997000000001E-2</c:v>
                </c:pt>
                <c:pt idx="42">
                  <c:v>9.3699999000000006E-2</c:v>
                </c:pt>
                <c:pt idx="43">
                  <c:v>9.1399996999999997E-2</c:v>
                </c:pt>
                <c:pt idx="44">
                  <c:v>9.3800000999999994E-2</c:v>
                </c:pt>
                <c:pt idx="45">
                  <c:v>9.1999999999999998E-2</c:v>
                </c:pt>
                <c:pt idx="46">
                  <c:v>8.9100002999999997E-2</c:v>
                </c:pt>
                <c:pt idx="47">
                  <c:v>9.0000003999999995E-2</c:v>
                </c:pt>
                <c:pt idx="48">
                  <c:v>9.0400003000000007E-2</c:v>
                </c:pt>
                <c:pt idx="49">
                  <c:v>9.0099998000000001E-2</c:v>
                </c:pt>
                <c:pt idx="50">
                  <c:v>8.9699998000000003E-2</c:v>
                </c:pt>
                <c:pt idx="51">
                  <c:v>8.8699996000000003E-2</c:v>
                </c:pt>
                <c:pt idx="52">
                  <c:v>8.9199997000000003E-2</c:v>
                </c:pt>
                <c:pt idx="53">
                  <c:v>8.9800000000000005E-2</c:v>
                </c:pt>
                <c:pt idx="54">
                  <c:v>8.9699998000000003E-2</c:v>
                </c:pt>
                <c:pt idx="55">
                  <c:v>8.9100002999999997E-2</c:v>
                </c:pt>
                <c:pt idx="56">
                  <c:v>8.2900003E-2</c:v>
                </c:pt>
                <c:pt idx="57">
                  <c:v>8.0100000000000005E-2</c:v>
                </c:pt>
                <c:pt idx="58">
                  <c:v>8.1000000000000003E-2</c:v>
                </c:pt>
                <c:pt idx="59">
                  <c:v>8.4600001999999994E-2</c:v>
                </c:pt>
                <c:pt idx="60">
                  <c:v>8.8799998000000005E-2</c:v>
                </c:pt>
                <c:pt idx="61">
                  <c:v>8.5500002000000005E-2</c:v>
                </c:pt>
                <c:pt idx="62">
                  <c:v>8.8900000000000007E-2</c:v>
                </c:pt>
                <c:pt idx="63">
                  <c:v>8.7599999999999997E-2</c:v>
                </c:pt>
                <c:pt idx="64">
                  <c:v>8.7300003000000001E-2</c:v>
                </c:pt>
                <c:pt idx="65">
                  <c:v>8.8799998000000005E-2</c:v>
                </c:pt>
                <c:pt idx="66">
                  <c:v>9.1499998999999999E-2</c:v>
                </c:pt>
                <c:pt idx="67">
                  <c:v>9.8800003999999997E-2</c:v>
                </c:pt>
                <c:pt idx="68">
                  <c:v>0.1074</c:v>
                </c:pt>
                <c:pt idx="69">
                  <c:v>0.11899999999999999</c:v>
                </c:pt>
                <c:pt idx="70">
                  <c:v>0.1018</c:v>
                </c:pt>
                <c:pt idx="71">
                  <c:v>0.10290000000000001</c:v>
                </c:pt>
                <c:pt idx="72">
                  <c:v>0.1047</c:v>
                </c:pt>
                <c:pt idx="73">
                  <c:v>0.1129</c:v>
                </c:pt>
                <c:pt idx="74">
                  <c:v>0.1139</c:v>
                </c:pt>
                <c:pt idx="75">
                  <c:v>0.109</c:v>
                </c:pt>
                <c:pt idx="76">
                  <c:v>0.115</c:v>
                </c:pt>
                <c:pt idx="77">
                  <c:v>0.1246</c:v>
                </c:pt>
                <c:pt idx="78">
                  <c:v>0.12989998999999999</c:v>
                </c:pt>
                <c:pt idx="79">
                  <c:v>0.13249999000000001</c:v>
                </c:pt>
                <c:pt idx="80">
                  <c:v>0.1462</c:v>
                </c:pt>
                <c:pt idx="81">
                  <c:v>0.13850001000000001</c:v>
                </c:pt>
                <c:pt idx="82">
                  <c:v>0.13349999000000001</c:v>
                </c:pt>
                <c:pt idx="83">
                  <c:v>0.1323</c:v>
                </c:pt>
                <c:pt idx="84">
                  <c:v>0.13969999999999999</c:v>
                </c:pt>
                <c:pt idx="85">
                  <c:v>0.14729999999999999</c:v>
                </c:pt>
                <c:pt idx="86">
                  <c:v>0.15429999999999999</c:v>
                </c:pt>
                <c:pt idx="87">
                  <c:v>0.15629999</c:v>
                </c:pt>
                <c:pt idx="88">
                  <c:v>0.14380001000000001</c:v>
                </c:pt>
                <c:pt idx="89">
                  <c:v>0.13300000000000001</c:v>
                </c:pt>
                <c:pt idx="90">
                  <c:v>0.13619999999999999</c:v>
                </c:pt>
              </c:numCache>
            </c:numRef>
          </c:val>
          <c:smooth val="0"/>
          <c:extLst>
            <c:ext xmlns:c16="http://schemas.microsoft.com/office/drawing/2014/chart" uri="{C3380CC4-5D6E-409C-BE32-E72D297353CC}">
              <c16:uniqueId val="{00000000-CFDF-4D43-847A-EB0630A903C0}"/>
            </c:ext>
          </c:extLst>
        </c:ser>
        <c:ser>
          <c:idx val="1"/>
          <c:order val="1"/>
          <c:tx>
            <c:strRef>
              <c:f>Sheet1!$C$1</c:f>
              <c:strCache>
                <c:ptCount val="1"/>
                <c:pt idx="0">
                  <c:v>USA</c:v>
                </c:pt>
              </c:strCache>
            </c:strRef>
          </c:tx>
          <c:spPr>
            <a:ln w="38100" cap="rnd">
              <a:solidFill>
                <a:schemeClr val="tx1"/>
              </a:solidFill>
              <a:round/>
            </a:ln>
            <a:effectLst/>
          </c:spPr>
          <c:marker>
            <c:symbol val="none"/>
          </c:marker>
          <c:cat>
            <c:numRef>
              <c:f>Sheet1!$A$2:$A$102</c:f>
              <c:numCache>
                <c:formatCode>General</c:formatCode>
                <c:ptCount val="101"/>
                <c:pt idx="0">
                  <c:v>1920</c:v>
                </c:pt>
                <c:pt idx="1">
                  <c:v>1921</c:v>
                </c:pt>
                <c:pt idx="2">
                  <c:v>1922</c:v>
                </c:pt>
                <c:pt idx="3">
                  <c:v>1923</c:v>
                </c:pt>
                <c:pt idx="4">
                  <c:v>1924</c:v>
                </c:pt>
                <c:pt idx="5">
                  <c:v>1925</c:v>
                </c:pt>
                <c:pt idx="6">
                  <c:v>1926</c:v>
                </c:pt>
                <c:pt idx="7">
                  <c:v>1927</c:v>
                </c:pt>
                <c:pt idx="8">
                  <c:v>1928</c:v>
                </c:pt>
                <c:pt idx="9">
                  <c:v>1929</c:v>
                </c:pt>
                <c:pt idx="10">
                  <c:v>1930</c:v>
                </c:pt>
                <c:pt idx="11">
                  <c:v>1931</c:v>
                </c:pt>
                <c:pt idx="12">
                  <c:v>1932</c:v>
                </c:pt>
                <c:pt idx="13">
                  <c:v>1933</c:v>
                </c:pt>
                <c:pt idx="14">
                  <c:v>1934</c:v>
                </c:pt>
                <c:pt idx="15">
                  <c:v>1935</c:v>
                </c:pt>
                <c:pt idx="16">
                  <c:v>1936</c:v>
                </c:pt>
                <c:pt idx="17">
                  <c:v>1937</c:v>
                </c:pt>
                <c:pt idx="18">
                  <c:v>1938</c:v>
                </c:pt>
                <c:pt idx="19">
                  <c:v>1939</c:v>
                </c:pt>
                <c:pt idx="20">
                  <c:v>1940</c:v>
                </c:pt>
                <c:pt idx="21">
                  <c:v>1941</c:v>
                </c:pt>
                <c:pt idx="22">
                  <c:v>1942</c:v>
                </c:pt>
                <c:pt idx="23">
                  <c:v>1943</c:v>
                </c:pt>
                <c:pt idx="24">
                  <c:v>1944</c:v>
                </c:pt>
                <c:pt idx="25">
                  <c:v>1945</c:v>
                </c:pt>
                <c:pt idx="26">
                  <c:v>1946</c:v>
                </c:pt>
                <c:pt idx="27">
                  <c:v>1947</c:v>
                </c:pt>
                <c:pt idx="28">
                  <c:v>1948</c:v>
                </c:pt>
                <c:pt idx="29">
                  <c:v>1949</c:v>
                </c:pt>
                <c:pt idx="30">
                  <c:v>1950</c:v>
                </c:pt>
                <c:pt idx="31">
                  <c:v>1951</c:v>
                </c:pt>
                <c:pt idx="32">
                  <c:v>1952</c:v>
                </c:pt>
                <c:pt idx="33">
                  <c:v>1953</c:v>
                </c:pt>
                <c:pt idx="34">
                  <c:v>1954</c:v>
                </c:pt>
                <c:pt idx="35">
                  <c:v>1955</c:v>
                </c:pt>
                <c:pt idx="36">
                  <c:v>1956</c:v>
                </c:pt>
                <c:pt idx="37">
                  <c:v>1957</c:v>
                </c:pt>
                <c:pt idx="38">
                  <c:v>1958</c:v>
                </c:pt>
                <c:pt idx="39">
                  <c:v>1959</c:v>
                </c:pt>
                <c:pt idx="40">
                  <c:v>1960</c:v>
                </c:pt>
                <c:pt idx="41">
                  <c:v>1961</c:v>
                </c:pt>
                <c:pt idx="42">
                  <c:v>1962</c:v>
                </c:pt>
                <c:pt idx="43">
                  <c:v>1963</c:v>
                </c:pt>
                <c:pt idx="44">
                  <c:v>1964</c:v>
                </c:pt>
                <c:pt idx="45">
                  <c:v>1965</c:v>
                </c:pt>
                <c:pt idx="46">
                  <c:v>1966</c:v>
                </c:pt>
                <c:pt idx="47">
                  <c:v>1967</c:v>
                </c:pt>
                <c:pt idx="48">
                  <c:v>1968</c:v>
                </c:pt>
                <c:pt idx="49">
                  <c:v>1969</c:v>
                </c:pt>
                <c:pt idx="50">
                  <c:v>1970</c:v>
                </c:pt>
                <c:pt idx="51">
                  <c:v>1971</c:v>
                </c:pt>
                <c:pt idx="52">
                  <c:v>1972</c:v>
                </c:pt>
                <c:pt idx="53">
                  <c:v>1973</c:v>
                </c:pt>
                <c:pt idx="54">
                  <c:v>1974</c:v>
                </c:pt>
                <c:pt idx="55">
                  <c:v>1975</c:v>
                </c:pt>
                <c:pt idx="56">
                  <c:v>1976</c:v>
                </c:pt>
                <c:pt idx="57">
                  <c:v>1977</c:v>
                </c:pt>
                <c:pt idx="58">
                  <c:v>1978</c:v>
                </c:pt>
                <c:pt idx="59">
                  <c:v>1979</c:v>
                </c:pt>
                <c:pt idx="60">
                  <c:v>1980</c:v>
                </c:pt>
                <c:pt idx="61">
                  <c:v>1981</c:v>
                </c:pt>
                <c:pt idx="62">
                  <c:v>1982</c:v>
                </c:pt>
                <c:pt idx="63">
                  <c:v>1983</c:v>
                </c:pt>
                <c:pt idx="64">
                  <c:v>1984</c:v>
                </c:pt>
                <c:pt idx="65">
                  <c:v>1985</c:v>
                </c:pt>
                <c:pt idx="66">
                  <c:v>1986</c:v>
                </c:pt>
                <c:pt idx="67">
                  <c:v>1987</c:v>
                </c:pt>
                <c:pt idx="68">
                  <c:v>1988</c:v>
                </c:pt>
                <c:pt idx="69">
                  <c:v>1989</c:v>
                </c:pt>
                <c:pt idx="70">
                  <c:v>1990</c:v>
                </c:pt>
                <c:pt idx="71">
                  <c:v>1991</c:v>
                </c:pt>
                <c:pt idx="72">
                  <c:v>1992</c:v>
                </c:pt>
                <c:pt idx="73">
                  <c:v>1993</c:v>
                </c:pt>
                <c:pt idx="74">
                  <c:v>1994</c:v>
                </c:pt>
                <c:pt idx="75">
                  <c:v>1995</c:v>
                </c:pt>
                <c:pt idx="76">
                  <c:v>1996</c:v>
                </c:pt>
                <c:pt idx="77">
                  <c:v>1997</c:v>
                </c:pt>
                <c:pt idx="78">
                  <c:v>1998</c:v>
                </c:pt>
                <c:pt idx="79">
                  <c:v>1999</c:v>
                </c:pt>
                <c:pt idx="80">
                  <c:v>2000</c:v>
                </c:pt>
                <c:pt idx="81">
                  <c:v>2001</c:v>
                </c:pt>
                <c:pt idx="82">
                  <c:v>2002</c:v>
                </c:pt>
                <c:pt idx="83">
                  <c:v>2003</c:v>
                </c:pt>
                <c:pt idx="84">
                  <c:v>2004</c:v>
                </c:pt>
                <c:pt idx="85">
                  <c:v>2005</c:v>
                </c:pt>
                <c:pt idx="86">
                  <c:v>2006</c:v>
                </c:pt>
                <c:pt idx="87">
                  <c:v>2007</c:v>
                </c:pt>
                <c:pt idx="88">
                  <c:v>2008</c:v>
                </c:pt>
                <c:pt idx="89">
                  <c:v>2009</c:v>
                </c:pt>
                <c:pt idx="90">
                  <c:v>2010</c:v>
                </c:pt>
                <c:pt idx="91">
                  <c:v>2011</c:v>
                </c:pt>
                <c:pt idx="92">
                  <c:v>2012</c:v>
                </c:pt>
                <c:pt idx="93">
                  <c:v>2013</c:v>
                </c:pt>
                <c:pt idx="94">
                  <c:v>2014</c:v>
                </c:pt>
                <c:pt idx="95">
                  <c:v>2015</c:v>
                </c:pt>
                <c:pt idx="96">
                  <c:v>2016</c:v>
                </c:pt>
                <c:pt idx="97">
                  <c:v>2017</c:v>
                </c:pt>
                <c:pt idx="98">
                  <c:v>2018</c:v>
                </c:pt>
                <c:pt idx="99">
                  <c:v>2019</c:v>
                </c:pt>
                <c:pt idx="100">
                  <c:v>2020</c:v>
                </c:pt>
              </c:numCache>
            </c:numRef>
          </c:cat>
          <c:val>
            <c:numRef>
              <c:f>Sheet1!$C$2:$C$102</c:f>
              <c:numCache>
                <c:formatCode>General</c:formatCode>
                <c:ptCount val="101"/>
                <c:pt idx="0">
                  <c:v>0.18390000000000001</c:v>
                </c:pt>
                <c:pt idx="1">
                  <c:v>0.18049999999999999</c:v>
                </c:pt>
                <c:pt idx="2">
                  <c:v>0.17550001000000001</c:v>
                </c:pt>
                <c:pt idx="3">
                  <c:v>0.16980000000000001</c:v>
                </c:pt>
                <c:pt idx="4">
                  <c:v>0.17659999000000001</c:v>
                </c:pt>
                <c:pt idx="5">
                  <c:v>0.20020001000000001</c:v>
                </c:pt>
                <c:pt idx="6">
                  <c:v>0.21390000000000001</c:v>
                </c:pt>
                <c:pt idx="7">
                  <c:v>0.20479998999999999</c:v>
                </c:pt>
                <c:pt idx="8">
                  <c:v>0.215</c:v>
                </c:pt>
                <c:pt idx="9">
                  <c:v>0.21240000000000001</c:v>
                </c:pt>
                <c:pt idx="10">
                  <c:v>0.1825</c:v>
                </c:pt>
                <c:pt idx="11">
                  <c:v>0.1593</c:v>
                </c:pt>
                <c:pt idx="12">
                  <c:v>0.15790001000000001</c:v>
                </c:pt>
                <c:pt idx="13">
                  <c:v>0.17290000999999999</c:v>
                </c:pt>
                <c:pt idx="14">
                  <c:v>0.17369999999999999</c:v>
                </c:pt>
                <c:pt idx="15">
                  <c:v>0.17879999999999999</c:v>
                </c:pt>
                <c:pt idx="16">
                  <c:v>0.1978</c:v>
                </c:pt>
                <c:pt idx="17">
                  <c:v>0.1948</c:v>
                </c:pt>
                <c:pt idx="18">
                  <c:v>0.1749</c:v>
                </c:pt>
                <c:pt idx="19">
                  <c:v>0.18799999000000001</c:v>
                </c:pt>
                <c:pt idx="20">
                  <c:v>0.2014</c:v>
                </c:pt>
                <c:pt idx="21">
                  <c:v>0.21269999000000001</c:v>
                </c:pt>
                <c:pt idx="22">
                  <c:v>0.20460001</c:v>
                </c:pt>
                <c:pt idx="23">
                  <c:v>0.18889998999999999</c:v>
                </c:pt>
                <c:pt idx="24">
                  <c:v>0.15880000999999999</c:v>
                </c:pt>
                <c:pt idx="25">
                  <c:v>0.1487</c:v>
                </c:pt>
                <c:pt idx="26">
                  <c:v>0.1472</c:v>
                </c:pt>
                <c:pt idx="27">
                  <c:v>0.15539998999999999</c:v>
                </c:pt>
                <c:pt idx="28">
                  <c:v>0.16819999999999999</c:v>
                </c:pt>
                <c:pt idx="29">
                  <c:v>0.16189999999999999</c:v>
                </c:pt>
                <c:pt idx="30">
                  <c:v>0.17290000999999999</c:v>
                </c:pt>
                <c:pt idx="31">
                  <c:v>0.16599998999999999</c:v>
                </c:pt>
                <c:pt idx="32">
                  <c:v>0.15539998999999999</c:v>
                </c:pt>
                <c:pt idx="33">
                  <c:v>0.1469</c:v>
                </c:pt>
                <c:pt idx="34">
                  <c:v>0.1464</c:v>
                </c:pt>
                <c:pt idx="35">
                  <c:v>0.15479999999999999</c:v>
                </c:pt>
                <c:pt idx="36">
                  <c:v>0.1464</c:v>
                </c:pt>
                <c:pt idx="37">
                  <c:v>0.14330000000000001</c:v>
                </c:pt>
                <c:pt idx="38">
                  <c:v>0.13450000000000001</c:v>
                </c:pt>
                <c:pt idx="39">
                  <c:v>0.14199999999999999</c:v>
                </c:pt>
                <c:pt idx="40">
                  <c:v>0.1353</c:v>
                </c:pt>
                <c:pt idx="41">
                  <c:v>0.13370000000000001</c:v>
                </c:pt>
                <c:pt idx="42">
                  <c:v>0.13619999999999999</c:v>
                </c:pt>
                <c:pt idx="44">
                  <c:v>0.14000000000000001</c:v>
                </c:pt>
                <c:pt idx="46">
                  <c:v>0.1366</c:v>
                </c:pt>
                <c:pt idx="47">
                  <c:v>0.13109999999999999</c:v>
                </c:pt>
                <c:pt idx="48">
                  <c:v>0.13429999000000001</c:v>
                </c:pt>
                <c:pt idx="49">
                  <c:v>0.1239</c:v>
                </c:pt>
                <c:pt idx="50">
                  <c:v>0.11459999999999999</c:v>
                </c:pt>
                <c:pt idx="51">
                  <c:v>0.11840000000000001</c:v>
                </c:pt>
                <c:pt idx="52">
                  <c:v>0.11849999999999999</c:v>
                </c:pt>
                <c:pt idx="53">
                  <c:v>0.1172</c:v>
                </c:pt>
                <c:pt idx="54">
                  <c:v>0.1118</c:v>
                </c:pt>
                <c:pt idx="55">
                  <c:v>0.11119999999999999</c:v>
                </c:pt>
                <c:pt idx="56">
                  <c:v>0.1103</c:v>
                </c:pt>
                <c:pt idx="57">
                  <c:v>0.1137</c:v>
                </c:pt>
                <c:pt idx="58">
                  <c:v>0.1113</c:v>
                </c:pt>
                <c:pt idx="59">
                  <c:v>0.1168</c:v>
                </c:pt>
                <c:pt idx="60">
                  <c:v>0.1118</c:v>
                </c:pt>
                <c:pt idx="61">
                  <c:v>0.11459999999999999</c:v>
                </c:pt>
                <c:pt idx="62">
                  <c:v>0.1164</c:v>
                </c:pt>
                <c:pt idx="63">
                  <c:v>0.1195</c:v>
                </c:pt>
                <c:pt idx="64">
                  <c:v>0.12870000000000001</c:v>
                </c:pt>
                <c:pt idx="65">
                  <c:v>0.13089999999999999</c:v>
                </c:pt>
                <c:pt idx="66">
                  <c:v>0.12590000000000001</c:v>
                </c:pt>
                <c:pt idx="67">
                  <c:v>0.1356</c:v>
                </c:pt>
                <c:pt idx="68">
                  <c:v>0.15260001000000001</c:v>
                </c:pt>
                <c:pt idx="69">
                  <c:v>0.14760000000000001</c:v>
                </c:pt>
                <c:pt idx="70">
                  <c:v>0.14830001000000001</c:v>
                </c:pt>
                <c:pt idx="71">
                  <c:v>0.14180000000000001</c:v>
                </c:pt>
                <c:pt idx="72">
                  <c:v>0.15350000999999999</c:v>
                </c:pt>
                <c:pt idx="73">
                  <c:v>0.14949999999999999</c:v>
                </c:pt>
                <c:pt idx="74">
                  <c:v>0.14920000999999999</c:v>
                </c:pt>
                <c:pt idx="75">
                  <c:v>0.15479999999999999</c:v>
                </c:pt>
                <c:pt idx="76">
                  <c:v>0.1628</c:v>
                </c:pt>
                <c:pt idx="77">
                  <c:v>0.16940000999999999</c:v>
                </c:pt>
                <c:pt idx="78">
                  <c:v>0.17150000000000001</c:v>
                </c:pt>
                <c:pt idx="79">
                  <c:v>0.17839999000000001</c:v>
                </c:pt>
                <c:pt idx="80">
                  <c:v>0.18390000000000001</c:v>
                </c:pt>
                <c:pt idx="81">
                  <c:v>0.1749</c:v>
                </c:pt>
                <c:pt idx="82">
                  <c:v>0.17110001</c:v>
                </c:pt>
                <c:pt idx="83">
                  <c:v>0.17319999999999999</c:v>
                </c:pt>
                <c:pt idx="84">
                  <c:v>0.18329999999999999</c:v>
                </c:pt>
                <c:pt idx="85">
                  <c:v>0.1943</c:v>
                </c:pt>
                <c:pt idx="86">
                  <c:v>0.20130000000000001</c:v>
                </c:pt>
                <c:pt idx="87">
                  <c:v>0.19889999999999999</c:v>
                </c:pt>
                <c:pt idx="88">
                  <c:v>0.19419998999999999</c:v>
                </c:pt>
                <c:pt idx="89">
                  <c:v>0.1847</c:v>
                </c:pt>
                <c:pt idx="90">
                  <c:v>0.1988</c:v>
                </c:pt>
                <c:pt idx="91">
                  <c:v>0.19679999000000001</c:v>
                </c:pt>
                <c:pt idx="92">
                  <c:v>0.20909999000000001</c:v>
                </c:pt>
                <c:pt idx="93">
                  <c:v>0.1961</c:v>
                </c:pt>
                <c:pt idx="94">
                  <c:v>0.20349999999999999</c:v>
                </c:pt>
                <c:pt idx="95">
                  <c:v>0.20190000999999999</c:v>
                </c:pt>
                <c:pt idx="96">
                  <c:v>0.19639999999999999</c:v>
                </c:pt>
                <c:pt idx="97">
                  <c:v>0.2051</c:v>
                </c:pt>
                <c:pt idx="98">
                  <c:v>0.20530000000000001</c:v>
                </c:pt>
                <c:pt idx="99">
                  <c:v>0.20519999999999999</c:v>
                </c:pt>
              </c:numCache>
            </c:numRef>
          </c:val>
          <c:smooth val="0"/>
          <c:extLst>
            <c:ext xmlns:c16="http://schemas.microsoft.com/office/drawing/2014/chart" uri="{C3380CC4-5D6E-409C-BE32-E72D297353CC}">
              <c16:uniqueId val="{00000001-CFDF-4D43-847A-EB0630A903C0}"/>
            </c:ext>
          </c:extLst>
        </c:ser>
        <c:ser>
          <c:idx val="2"/>
          <c:order val="2"/>
          <c:tx>
            <c:strRef>
              <c:f>Sheet1!$D$1</c:f>
              <c:strCache>
                <c:ptCount val="1"/>
                <c:pt idx="0">
                  <c:v>UK</c:v>
                </c:pt>
              </c:strCache>
            </c:strRef>
          </c:tx>
          <c:spPr>
            <a:ln w="38100" cap="rnd">
              <a:solidFill>
                <a:schemeClr val="accent1"/>
              </a:solidFill>
              <a:round/>
            </a:ln>
            <a:effectLst/>
          </c:spPr>
          <c:marker>
            <c:symbol val="none"/>
          </c:marker>
          <c:cat>
            <c:numRef>
              <c:f>Sheet1!$A$2:$A$102</c:f>
              <c:numCache>
                <c:formatCode>General</c:formatCode>
                <c:ptCount val="101"/>
                <c:pt idx="0">
                  <c:v>1920</c:v>
                </c:pt>
                <c:pt idx="1">
                  <c:v>1921</c:v>
                </c:pt>
                <c:pt idx="2">
                  <c:v>1922</c:v>
                </c:pt>
                <c:pt idx="3">
                  <c:v>1923</c:v>
                </c:pt>
                <c:pt idx="4">
                  <c:v>1924</c:v>
                </c:pt>
                <c:pt idx="5">
                  <c:v>1925</c:v>
                </c:pt>
                <c:pt idx="6">
                  <c:v>1926</c:v>
                </c:pt>
                <c:pt idx="7">
                  <c:v>1927</c:v>
                </c:pt>
                <c:pt idx="8">
                  <c:v>1928</c:v>
                </c:pt>
                <c:pt idx="9">
                  <c:v>1929</c:v>
                </c:pt>
                <c:pt idx="10">
                  <c:v>1930</c:v>
                </c:pt>
                <c:pt idx="11">
                  <c:v>1931</c:v>
                </c:pt>
                <c:pt idx="12">
                  <c:v>1932</c:v>
                </c:pt>
                <c:pt idx="13">
                  <c:v>1933</c:v>
                </c:pt>
                <c:pt idx="14">
                  <c:v>1934</c:v>
                </c:pt>
                <c:pt idx="15">
                  <c:v>1935</c:v>
                </c:pt>
                <c:pt idx="16">
                  <c:v>1936</c:v>
                </c:pt>
                <c:pt idx="17">
                  <c:v>1937</c:v>
                </c:pt>
                <c:pt idx="18">
                  <c:v>1938</c:v>
                </c:pt>
                <c:pt idx="19">
                  <c:v>1939</c:v>
                </c:pt>
                <c:pt idx="20">
                  <c:v>1940</c:v>
                </c:pt>
                <c:pt idx="21">
                  <c:v>1941</c:v>
                </c:pt>
                <c:pt idx="22">
                  <c:v>1942</c:v>
                </c:pt>
                <c:pt idx="23">
                  <c:v>1943</c:v>
                </c:pt>
                <c:pt idx="24">
                  <c:v>1944</c:v>
                </c:pt>
                <c:pt idx="25">
                  <c:v>1945</c:v>
                </c:pt>
                <c:pt idx="26">
                  <c:v>1946</c:v>
                </c:pt>
                <c:pt idx="27">
                  <c:v>1947</c:v>
                </c:pt>
                <c:pt idx="28">
                  <c:v>1948</c:v>
                </c:pt>
                <c:pt idx="29">
                  <c:v>1949</c:v>
                </c:pt>
                <c:pt idx="30">
                  <c:v>1950</c:v>
                </c:pt>
                <c:pt idx="31">
                  <c:v>1951</c:v>
                </c:pt>
                <c:pt idx="32">
                  <c:v>1952</c:v>
                </c:pt>
                <c:pt idx="33">
                  <c:v>1953</c:v>
                </c:pt>
                <c:pt idx="34">
                  <c:v>1954</c:v>
                </c:pt>
                <c:pt idx="35">
                  <c:v>1955</c:v>
                </c:pt>
                <c:pt idx="36">
                  <c:v>1956</c:v>
                </c:pt>
                <c:pt idx="37">
                  <c:v>1957</c:v>
                </c:pt>
                <c:pt idx="38">
                  <c:v>1958</c:v>
                </c:pt>
                <c:pt idx="39">
                  <c:v>1959</c:v>
                </c:pt>
                <c:pt idx="40">
                  <c:v>1960</c:v>
                </c:pt>
                <c:pt idx="41">
                  <c:v>1961</c:v>
                </c:pt>
                <c:pt idx="42">
                  <c:v>1962</c:v>
                </c:pt>
                <c:pt idx="43">
                  <c:v>1963</c:v>
                </c:pt>
                <c:pt idx="44">
                  <c:v>1964</c:v>
                </c:pt>
                <c:pt idx="45">
                  <c:v>1965</c:v>
                </c:pt>
                <c:pt idx="46">
                  <c:v>1966</c:v>
                </c:pt>
                <c:pt idx="47">
                  <c:v>1967</c:v>
                </c:pt>
                <c:pt idx="48">
                  <c:v>1968</c:v>
                </c:pt>
                <c:pt idx="49">
                  <c:v>1969</c:v>
                </c:pt>
                <c:pt idx="50">
                  <c:v>1970</c:v>
                </c:pt>
                <c:pt idx="51">
                  <c:v>1971</c:v>
                </c:pt>
                <c:pt idx="52">
                  <c:v>1972</c:v>
                </c:pt>
                <c:pt idx="53">
                  <c:v>1973</c:v>
                </c:pt>
                <c:pt idx="54">
                  <c:v>1974</c:v>
                </c:pt>
                <c:pt idx="55">
                  <c:v>1975</c:v>
                </c:pt>
                <c:pt idx="56">
                  <c:v>1976</c:v>
                </c:pt>
                <c:pt idx="57">
                  <c:v>1977</c:v>
                </c:pt>
                <c:pt idx="58">
                  <c:v>1978</c:v>
                </c:pt>
                <c:pt idx="59">
                  <c:v>1979</c:v>
                </c:pt>
                <c:pt idx="60">
                  <c:v>1980</c:v>
                </c:pt>
                <c:pt idx="61">
                  <c:v>1981</c:v>
                </c:pt>
                <c:pt idx="62">
                  <c:v>1982</c:v>
                </c:pt>
                <c:pt idx="63">
                  <c:v>1983</c:v>
                </c:pt>
                <c:pt idx="64">
                  <c:v>1984</c:v>
                </c:pt>
                <c:pt idx="65">
                  <c:v>1985</c:v>
                </c:pt>
                <c:pt idx="66">
                  <c:v>1986</c:v>
                </c:pt>
                <c:pt idx="67">
                  <c:v>1987</c:v>
                </c:pt>
                <c:pt idx="68">
                  <c:v>1988</c:v>
                </c:pt>
                <c:pt idx="69">
                  <c:v>1989</c:v>
                </c:pt>
                <c:pt idx="70">
                  <c:v>1990</c:v>
                </c:pt>
                <c:pt idx="71">
                  <c:v>1991</c:v>
                </c:pt>
                <c:pt idx="72">
                  <c:v>1992</c:v>
                </c:pt>
                <c:pt idx="73">
                  <c:v>1993</c:v>
                </c:pt>
                <c:pt idx="74">
                  <c:v>1994</c:v>
                </c:pt>
                <c:pt idx="75">
                  <c:v>1995</c:v>
                </c:pt>
                <c:pt idx="76">
                  <c:v>1996</c:v>
                </c:pt>
                <c:pt idx="77">
                  <c:v>1997</c:v>
                </c:pt>
                <c:pt idx="78">
                  <c:v>1998</c:v>
                </c:pt>
                <c:pt idx="79">
                  <c:v>1999</c:v>
                </c:pt>
                <c:pt idx="80">
                  <c:v>2000</c:v>
                </c:pt>
                <c:pt idx="81">
                  <c:v>2001</c:v>
                </c:pt>
                <c:pt idx="82">
                  <c:v>2002</c:v>
                </c:pt>
                <c:pt idx="83">
                  <c:v>2003</c:v>
                </c:pt>
                <c:pt idx="84">
                  <c:v>2004</c:v>
                </c:pt>
                <c:pt idx="85">
                  <c:v>2005</c:v>
                </c:pt>
                <c:pt idx="86">
                  <c:v>2006</c:v>
                </c:pt>
                <c:pt idx="87">
                  <c:v>2007</c:v>
                </c:pt>
                <c:pt idx="88">
                  <c:v>2008</c:v>
                </c:pt>
                <c:pt idx="89">
                  <c:v>2009</c:v>
                </c:pt>
                <c:pt idx="90">
                  <c:v>2010</c:v>
                </c:pt>
                <c:pt idx="91">
                  <c:v>2011</c:v>
                </c:pt>
                <c:pt idx="92">
                  <c:v>2012</c:v>
                </c:pt>
                <c:pt idx="93">
                  <c:v>2013</c:v>
                </c:pt>
                <c:pt idx="94">
                  <c:v>2014</c:v>
                </c:pt>
                <c:pt idx="95">
                  <c:v>2015</c:v>
                </c:pt>
                <c:pt idx="96">
                  <c:v>2016</c:v>
                </c:pt>
                <c:pt idx="97">
                  <c:v>2017</c:v>
                </c:pt>
                <c:pt idx="98">
                  <c:v>2018</c:v>
                </c:pt>
                <c:pt idx="99">
                  <c:v>2019</c:v>
                </c:pt>
                <c:pt idx="100">
                  <c:v>2020</c:v>
                </c:pt>
              </c:numCache>
            </c:numRef>
          </c:cat>
          <c:val>
            <c:numRef>
              <c:f>Sheet1!$D$2:$D$102</c:f>
              <c:numCache>
                <c:formatCode>General</c:formatCode>
                <c:ptCount val="101"/>
                <c:pt idx="0">
                  <c:v>0.2036</c:v>
                </c:pt>
                <c:pt idx="17">
                  <c:v>0.17649999</c:v>
                </c:pt>
                <c:pt idx="29">
                  <c:v>0.1192</c:v>
                </c:pt>
                <c:pt idx="31">
                  <c:v>0.1132</c:v>
                </c:pt>
                <c:pt idx="32">
                  <c:v>0.106</c:v>
                </c:pt>
                <c:pt idx="33">
                  <c:v>0.10100000000000001</c:v>
                </c:pt>
                <c:pt idx="34">
                  <c:v>0.10050000000000001</c:v>
                </c:pt>
                <c:pt idx="35">
                  <c:v>9.6699997999999995E-2</c:v>
                </c:pt>
                <c:pt idx="36">
                  <c:v>9.0999997999999999E-2</c:v>
                </c:pt>
                <c:pt idx="37">
                  <c:v>9.0400003000000007E-2</c:v>
                </c:pt>
                <c:pt idx="38">
                  <c:v>9.11E-2</c:v>
                </c:pt>
                <c:pt idx="39">
                  <c:v>8.9400001000000007E-2</c:v>
                </c:pt>
                <c:pt idx="40">
                  <c:v>9.2200004000000002E-2</c:v>
                </c:pt>
                <c:pt idx="42">
                  <c:v>8.7599999999999997E-2</c:v>
                </c:pt>
                <c:pt idx="43">
                  <c:v>8.8200002999999999E-2</c:v>
                </c:pt>
                <c:pt idx="44">
                  <c:v>8.8100000999999997E-2</c:v>
                </c:pt>
                <c:pt idx="45">
                  <c:v>8.8900000000000007E-2</c:v>
                </c:pt>
                <c:pt idx="46">
                  <c:v>8.2299999999999998E-2</c:v>
                </c:pt>
                <c:pt idx="47">
                  <c:v>7.9899997E-2</c:v>
                </c:pt>
                <c:pt idx="48">
                  <c:v>7.8400000999999997E-2</c:v>
                </c:pt>
                <c:pt idx="49">
                  <c:v>7.7500000999999999E-2</c:v>
                </c:pt>
                <c:pt idx="50">
                  <c:v>7.3299997000000006E-2</c:v>
                </c:pt>
                <c:pt idx="51">
                  <c:v>7.2999998999999996E-2</c:v>
                </c:pt>
                <c:pt idx="52">
                  <c:v>7.2099998999999998E-2</c:v>
                </c:pt>
                <c:pt idx="53">
                  <c:v>7.2700001E-2</c:v>
                </c:pt>
                <c:pt idx="54">
                  <c:v>6.8000004000000003E-2</c:v>
                </c:pt>
                <c:pt idx="55">
                  <c:v>6.3399999999999998E-2</c:v>
                </c:pt>
                <c:pt idx="56">
                  <c:v>6.1199999999999997E-2</c:v>
                </c:pt>
                <c:pt idx="57">
                  <c:v>6.1600000000000002E-2</c:v>
                </c:pt>
                <c:pt idx="58">
                  <c:v>5.9500000999999997E-2</c:v>
                </c:pt>
                <c:pt idx="59">
                  <c:v>6.1600000000000002E-2</c:v>
                </c:pt>
                <c:pt idx="60">
                  <c:v>6.9300002999999999E-2</c:v>
                </c:pt>
                <c:pt idx="61">
                  <c:v>6.9300002999999999E-2</c:v>
                </c:pt>
                <c:pt idx="62">
                  <c:v>7.0799999000000002E-2</c:v>
                </c:pt>
                <c:pt idx="63">
                  <c:v>7.0500001000000007E-2</c:v>
                </c:pt>
                <c:pt idx="64">
                  <c:v>7.2899996999999994E-2</c:v>
                </c:pt>
                <c:pt idx="65">
                  <c:v>7.4800000000000005E-2</c:v>
                </c:pt>
                <c:pt idx="66">
                  <c:v>7.5999997999999999E-2</c:v>
                </c:pt>
                <c:pt idx="67">
                  <c:v>7.8000001999999999E-2</c:v>
                </c:pt>
                <c:pt idx="68">
                  <c:v>8.2999997000000006E-2</c:v>
                </c:pt>
                <c:pt idx="69">
                  <c:v>7.9400002999999997E-2</c:v>
                </c:pt>
                <c:pt idx="70">
                  <c:v>8.1000000000000003E-2</c:v>
                </c:pt>
                <c:pt idx="71">
                  <c:v>8.2099996999999994E-2</c:v>
                </c:pt>
                <c:pt idx="72">
                  <c:v>7.6700002000000003E-2</c:v>
                </c:pt>
                <c:pt idx="73">
                  <c:v>8.6199998999999999E-2</c:v>
                </c:pt>
                <c:pt idx="74">
                  <c:v>9.5700003000000006E-2</c:v>
                </c:pt>
                <c:pt idx="75">
                  <c:v>9.7000003000000001E-2</c:v>
                </c:pt>
                <c:pt idx="76">
                  <c:v>0.1096</c:v>
                </c:pt>
                <c:pt idx="77">
                  <c:v>0.1105</c:v>
                </c:pt>
                <c:pt idx="78">
                  <c:v>0.1134</c:v>
                </c:pt>
                <c:pt idx="79">
                  <c:v>0.1116</c:v>
                </c:pt>
                <c:pt idx="80">
                  <c:v>0.1106</c:v>
                </c:pt>
                <c:pt idx="81">
                  <c:v>0.1089</c:v>
                </c:pt>
                <c:pt idx="82">
                  <c:v>0.1123</c:v>
                </c:pt>
                <c:pt idx="83">
                  <c:v>0.1217</c:v>
                </c:pt>
                <c:pt idx="84">
                  <c:v>0.1217</c:v>
                </c:pt>
                <c:pt idx="85">
                  <c:v>0.13469999999999999</c:v>
                </c:pt>
                <c:pt idx="86">
                  <c:v>0.14000000000000001</c:v>
                </c:pt>
                <c:pt idx="87">
                  <c:v>0.13860001</c:v>
                </c:pt>
                <c:pt idx="88">
                  <c:v>0.13940000999999999</c:v>
                </c:pt>
                <c:pt idx="89">
                  <c:v>0.13639999999999999</c:v>
                </c:pt>
                <c:pt idx="90">
                  <c:v>0.1177</c:v>
                </c:pt>
                <c:pt idx="91">
                  <c:v>0.1288</c:v>
                </c:pt>
                <c:pt idx="92">
                  <c:v>0.1206</c:v>
                </c:pt>
                <c:pt idx="93">
                  <c:v>0.13189999999999999</c:v>
                </c:pt>
                <c:pt idx="94">
                  <c:v>0.1235</c:v>
                </c:pt>
                <c:pt idx="95">
                  <c:v>0.1159</c:v>
                </c:pt>
                <c:pt idx="96">
                  <c:v>0.1187</c:v>
                </c:pt>
                <c:pt idx="97">
                  <c:v>0.12609999999999999</c:v>
                </c:pt>
              </c:numCache>
            </c:numRef>
          </c:val>
          <c:smooth val="0"/>
          <c:extLst>
            <c:ext xmlns:c16="http://schemas.microsoft.com/office/drawing/2014/chart" uri="{C3380CC4-5D6E-409C-BE32-E72D297353CC}">
              <c16:uniqueId val="{00000002-CFDF-4D43-847A-EB0630A903C0}"/>
            </c:ext>
          </c:extLst>
        </c:ser>
        <c:dLbls>
          <c:showLegendKey val="0"/>
          <c:showVal val="0"/>
          <c:showCatName val="0"/>
          <c:showSerName val="0"/>
          <c:showPercent val="0"/>
          <c:showBubbleSize val="0"/>
        </c:dLbls>
        <c:smooth val="0"/>
        <c:axId val="1837480703"/>
        <c:axId val="1837841327"/>
      </c:lineChart>
      <c:catAx>
        <c:axId val="1837480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837841327"/>
        <c:crosses val="autoZero"/>
        <c:auto val="1"/>
        <c:lblAlgn val="ctr"/>
        <c:lblOffset val="100"/>
        <c:tickLblSkip val="20"/>
        <c:noMultiLvlLbl val="0"/>
      </c:catAx>
      <c:valAx>
        <c:axId val="18378413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837480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97748734989"/>
          <c:y val="3.6460064051626599E-2"/>
          <c:w val="0.86237236266677497"/>
          <c:h val="0.813828298913291"/>
        </c:manualLayout>
      </c:layout>
      <c:lineChart>
        <c:grouping val="standard"/>
        <c:varyColors val="0"/>
        <c:ser>
          <c:idx val="1"/>
          <c:order val="0"/>
          <c:tx>
            <c:strRef>
              <c:f>Sheet1!$B$1</c:f>
              <c:strCache>
                <c:ptCount val="1"/>
                <c:pt idx="0">
                  <c:v>labour income</c:v>
                </c:pt>
              </c:strCache>
            </c:strRef>
          </c:tx>
          <c:spPr>
            <a:ln w="41275">
              <a:solidFill>
                <a:srgbClr val="6B0301"/>
              </a:solidFill>
              <a:prstDash val="solid"/>
            </a:ln>
          </c:spPr>
          <c:marker>
            <c:symbol val="none"/>
          </c:marker>
          <c:dPt>
            <c:idx val="10"/>
            <c:bubble3D val="0"/>
            <c:spPr>
              <a:ln w="41275">
                <a:solidFill>
                  <a:srgbClr val="6B0301"/>
                </a:solidFill>
                <a:prstDash val="solid"/>
              </a:ln>
            </c:spPr>
            <c:extLst>
              <c:ext xmlns:c16="http://schemas.microsoft.com/office/drawing/2014/chart" uri="{C3380CC4-5D6E-409C-BE32-E72D297353CC}">
                <c16:uniqueId val="{00000001-CECF-364B-B37C-AF15E77D7DE2}"/>
              </c:ext>
            </c:extLst>
          </c:dPt>
          <c:dPt>
            <c:idx val="11"/>
            <c:bubble3D val="0"/>
            <c:spPr>
              <a:ln w="41275">
                <a:solidFill>
                  <a:srgbClr val="6B0301"/>
                </a:solidFill>
                <a:prstDash val="solid"/>
              </a:ln>
            </c:spPr>
            <c:extLst>
              <c:ext xmlns:c16="http://schemas.microsoft.com/office/drawing/2014/chart" uri="{C3380CC4-5D6E-409C-BE32-E72D297353CC}">
                <c16:uniqueId val="{00000003-CECF-364B-B37C-AF15E77D7DE2}"/>
              </c:ext>
            </c:extLst>
          </c:dPt>
          <c:dPt>
            <c:idx val="12"/>
            <c:bubble3D val="0"/>
            <c:spPr>
              <a:ln w="41275">
                <a:solidFill>
                  <a:srgbClr val="6B0301"/>
                </a:solidFill>
                <a:prstDash val="solid"/>
              </a:ln>
            </c:spPr>
            <c:extLst>
              <c:ext xmlns:c16="http://schemas.microsoft.com/office/drawing/2014/chart" uri="{C3380CC4-5D6E-409C-BE32-E72D297353CC}">
                <c16:uniqueId val="{00000005-CECF-364B-B37C-AF15E77D7DE2}"/>
              </c:ext>
            </c:extLst>
          </c:dPt>
          <c:dPt>
            <c:idx val="13"/>
            <c:bubble3D val="0"/>
            <c:spPr>
              <a:ln w="41275">
                <a:solidFill>
                  <a:srgbClr val="6B0301"/>
                </a:solidFill>
                <a:prstDash val="solid"/>
              </a:ln>
            </c:spPr>
            <c:extLst>
              <c:ext xmlns:c16="http://schemas.microsoft.com/office/drawing/2014/chart" uri="{C3380CC4-5D6E-409C-BE32-E72D297353CC}">
                <c16:uniqueId val="{00000007-CECF-364B-B37C-AF15E77D7DE2}"/>
              </c:ext>
            </c:extLst>
          </c:dPt>
          <c:dPt>
            <c:idx val="14"/>
            <c:bubble3D val="0"/>
            <c:spPr>
              <a:ln w="41275">
                <a:solidFill>
                  <a:srgbClr val="6B0301"/>
                </a:solidFill>
                <a:prstDash val="solid"/>
              </a:ln>
            </c:spPr>
            <c:extLst>
              <c:ext xmlns:c16="http://schemas.microsoft.com/office/drawing/2014/chart" uri="{C3380CC4-5D6E-409C-BE32-E72D297353CC}">
                <c16:uniqueId val="{00000009-CECF-364B-B37C-AF15E77D7DE2}"/>
              </c:ext>
            </c:extLst>
          </c:dPt>
          <c:dPt>
            <c:idx val="15"/>
            <c:bubble3D val="0"/>
            <c:spPr>
              <a:ln w="41275">
                <a:solidFill>
                  <a:srgbClr val="6B0301"/>
                </a:solidFill>
                <a:prstDash val="solid"/>
              </a:ln>
            </c:spPr>
            <c:extLst>
              <c:ext xmlns:c16="http://schemas.microsoft.com/office/drawing/2014/chart" uri="{C3380CC4-5D6E-409C-BE32-E72D297353CC}">
                <c16:uniqueId val="{0000000B-CECF-364B-B37C-AF15E77D7DE2}"/>
              </c:ext>
            </c:extLst>
          </c:dPt>
          <c:dPt>
            <c:idx val="16"/>
            <c:bubble3D val="0"/>
            <c:spPr>
              <a:ln w="41275">
                <a:solidFill>
                  <a:srgbClr val="6B0301"/>
                </a:solidFill>
                <a:prstDash val="solid"/>
              </a:ln>
            </c:spPr>
            <c:extLst>
              <c:ext xmlns:c16="http://schemas.microsoft.com/office/drawing/2014/chart" uri="{C3380CC4-5D6E-409C-BE32-E72D297353CC}">
                <c16:uniqueId val="{0000000D-CECF-364B-B37C-AF15E77D7DE2}"/>
              </c:ext>
            </c:extLst>
          </c:dPt>
          <c:dPt>
            <c:idx val="17"/>
            <c:bubble3D val="0"/>
            <c:spPr>
              <a:ln w="41275">
                <a:solidFill>
                  <a:srgbClr val="6B0301"/>
                </a:solidFill>
                <a:prstDash val="solid"/>
              </a:ln>
            </c:spPr>
            <c:extLst>
              <c:ext xmlns:c16="http://schemas.microsoft.com/office/drawing/2014/chart" uri="{C3380CC4-5D6E-409C-BE32-E72D297353CC}">
                <c16:uniqueId val="{0000000F-CECF-364B-B37C-AF15E77D7DE2}"/>
              </c:ext>
            </c:extLst>
          </c:dPt>
          <c:dPt>
            <c:idx val="18"/>
            <c:bubble3D val="0"/>
            <c:spPr>
              <a:ln w="41275">
                <a:solidFill>
                  <a:srgbClr val="6B0301"/>
                </a:solidFill>
                <a:prstDash val="solid"/>
              </a:ln>
            </c:spPr>
            <c:extLst>
              <c:ext xmlns:c16="http://schemas.microsoft.com/office/drawing/2014/chart" uri="{C3380CC4-5D6E-409C-BE32-E72D297353CC}">
                <c16:uniqueId val="{00000011-CECF-364B-B37C-AF15E77D7DE2}"/>
              </c:ext>
            </c:extLst>
          </c:dPt>
          <c:dPt>
            <c:idx val="19"/>
            <c:bubble3D val="0"/>
            <c:spPr>
              <a:ln w="41275">
                <a:solidFill>
                  <a:srgbClr val="6B0301"/>
                </a:solidFill>
                <a:prstDash val="solid"/>
              </a:ln>
            </c:spPr>
            <c:extLst>
              <c:ext xmlns:c16="http://schemas.microsoft.com/office/drawing/2014/chart" uri="{C3380CC4-5D6E-409C-BE32-E72D297353CC}">
                <c16:uniqueId val="{00000013-CECF-364B-B37C-AF15E77D7DE2}"/>
              </c:ext>
            </c:extLst>
          </c:dPt>
          <c:dPt>
            <c:idx val="30"/>
            <c:bubble3D val="0"/>
            <c:spPr>
              <a:ln w="41275">
                <a:solidFill>
                  <a:srgbClr val="6B0301"/>
                </a:solidFill>
                <a:prstDash val="solid"/>
              </a:ln>
            </c:spPr>
            <c:extLst>
              <c:ext xmlns:c16="http://schemas.microsoft.com/office/drawing/2014/chart" uri="{C3380CC4-5D6E-409C-BE32-E72D297353CC}">
                <c16:uniqueId val="{00000015-CECF-364B-B37C-AF15E77D7DE2}"/>
              </c:ext>
            </c:extLst>
          </c:dPt>
          <c:dPt>
            <c:idx val="31"/>
            <c:bubble3D val="0"/>
            <c:spPr>
              <a:ln w="41275">
                <a:solidFill>
                  <a:srgbClr val="6B0301"/>
                </a:solidFill>
                <a:prstDash val="solid"/>
              </a:ln>
            </c:spPr>
            <c:extLst>
              <c:ext xmlns:c16="http://schemas.microsoft.com/office/drawing/2014/chart" uri="{C3380CC4-5D6E-409C-BE32-E72D297353CC}">
                <c16:uniqueId val="{00000017-CECF-364B-B37C-AF15E77D7DE2}"/>
              </c:ext>
            </c:extLst>
          </c:dPt>
          <c:dPt>
            <c:idx val="32"/>
            <c:bubble3D val="0"/>
            <c:spPr>
              <a:ln w="41275">
                <a:solidFill>
                  <a:srgbClr val="6B0301"/>
                </a:solidFill>
                <a:prstDash val="solid"/>
              </a:ln>
            </c:spPr>
            <c:extLst>
              <c:ext xmlns:c16="http://schemas.microsoft.com/office/drawing/2014/chart" uri="{C3380CC4-5D6E-409C-BE32-E72D297353CC}">
                <c16:uniqueId val="{00000019-CECF-364B-B37C-AF15E77D7DE2}"/>
              </c:ext>
            </c:extLst>
          </c:dPt>
          <c:dPt>
            <c:idx val="33"/>
            <c:bubble3D val="0"/>
            <c:spPr>
              <a:ln w="41275">
                <a:solidFill>
                  <a:srgbClr val="6B0301"/>
                </a:solidFill>
                <a:prstDash val="solid"/>
              </a:ln>
            </c:spPr>
            <c:extLst>
              <c:ext xmlns:c16="http://schemas.microsoft.com/office/drawing/2014/chart" uri="{C3380CC4-5D6E-409C-BE32-E72D297353CC}">
                <c16:uniqueId val="{0000001B-CECF-364B-B37C-AF15E77D7DE2}"/>
              </c:ext>
            </c:extLst>
          </c:dPt>
          <c:dPt>
            <c:idx val="34"/>
            <c:bubble3D val="0"/>
            <c:spPr>
              <a:ln w="41275">
                <a:solidFill>
                  <a:srgbClr val="6B0301"/>
                </a:solidFill>
                <a:prstDash val="solid"/>
              </a:ln>
            </c:spPr>
            <c:extLst>
              <c:ext xmlns:c16="http://schemas.microsoft.com/office/drawing/2014/chart" uri="{C3380CC4-5D6E-409C-BE32-E72D297353CC}">
                <c16:uniqueId val="{0000001D-CECF-364B-B37C-AF15E77D7DE2}"/>
              </c:ext>
            </c:extLst>
          </c:dPt>
          <c:dPt>
            <c:idx val="35"/>
            <c:bubble3D val="0"/>
            <c:spPr>
              <a:ln w="41275">
                <a:solidFill>
                  <a:srgbClr val="6B0301"/>
                </a:solidFill>
                <a:prstDash val="solid"/>
              </a:ln>
            </c:spPr>
            <c:extLst>
              <c:ext xmlns:c16="http://schemas.microsoft.com/office/drawing/2014/chart" uri="{C3380CC4-5D6E-409C-BE32-E72D297353CC}">
                <c16:uniqueId val="{0000001F-CECF-364B-B37C-AF15E77D7DE2}"/>
              </c:ext>
            </c:extLst>
          </c:dPt>
          <c:dPt>
            <c:idx val="36"/>
            <c:bubble3D val="0"/>
            <c:spPr>
              <a:ln w="41275">
                <a:solidFill>
                  <a:srgbClr val="6B0301"/>
                </a:solidFill>
                <a:prstDash val="solid"/>
              </a:ln>
            </c:spPr>
            <c:extLst>
              <c:ext xmlns:c16="http://schemas.microsoft.com/office/drawing/2014/chart" uri="{C3380CC4-5D6E-409C-BE32-E72D297353CC}">
                <c16:uniqueId val="{00000021-CECF-364B-B37C-AF15E77D7DE2}"/>
              </c:ext>
            </c:extLst>
          </c:dPt>
          <c:dPt>
            <c:idx val="37"/>
            <c:bubble3D val="0"/>
            <c:spPr>
              <a:ln w="41275">
                <a:solidFill>
                  <a:srgbClr val="6B0301"/>
                </a:solidFill>
                <a:prstDash val="solid"/>
              </a:ln>
            </c:spPr>
            <c:extLst>
              <c:ext xmlns:c16="http://schemas.microsoft.com/office/drawing/2014/chart" uri="{C3380CC4-5D6E-409C-BE32-E72D297353CC}">
                <c16:uniqueId val="{00000023-CECF-364B-B37C-AF15E77D7DE2}"/>
              </c:ext>
            </c:extLst>
          </c:dPt>
          <c:dPt>
            <c:idx val="38"/>
            <c:bubble3D val="0"/>
            <c:spPr>
              <a:ln w="41275">
                <a:solidFill>
                  <a:srgbClr val="6B0301"/>
                </a:solidFill>
                <a:prstDash val="solid"/>
              </a:ln>
            </c:spPr>
            <c:extLst>
              <c:ext xmlns:c16="http://schemas.microsoft.com/office/drawing/2014/chart" uri="{C3380CC4-5D6E-409C-BE32-E72D297353CC}">
                <c16:uniqueId val="{00000025-CECF-364B-B37C-AF15E77D7DE2}"/>
              </c:ext>
            </c:extLst>
          </c:dPt>
          <c:dPt>
            <c:idx val="39"/>
            <c:bubble3D val="0"/>
            <c:spPr>
              <a:ln w="41275">
                <a:solidFill>
                  <a:srgbClr val="6B0301"/>
                </a:solidFill>
                <a:prstDash val="solid"/>
              </a:ln>
            </c:spPr>
            <c:extLst>
              <c:ext xmlns:c16="http://schemas.microsoft.com/office/drawing/2014/chart" uri="{C3380CC4-5D6E-409C-BE32-E72D297353CC}">
                <c16:uniqueId val="{00000027-CECF-364B-B37C-AF15E77D7DE2}"/>
              </c:ext>
            </c:extLst>
          </c:dPt>
          <c:dPt>
            <c:idx val="50"/>
            <c:bubble3D val="0"/>
            <c:spPr>
              <a:ln w="41275">
                <a:solidFill>
                  <a:srgbClr val="6B0301"/>
                </a:solidFill>
                <a:prstDash val="solid"/>
              </a:ln>
            </c:spPr>
            <c:extLst>
              <c:ext xmlns:c16="http://schemas.microsoft.com/office/drawing/2014/chart" uri="{C3380CC4-5D6E-409C-BE32-E72D297353CC}">
                <c16:uniqueId val="{00000029-CECF-364B-B37C-AF15E77D7DE2}"/>
              </c:ext>
            </c:extLst>
          </c:dPt>
          <c:dPt>
            <c:idx val="51"/>
            <c:bubble3D val="0"/>
            <c:spPr>
              <a:ln w="41275">
                <a:solidFill>
                  <a:srgbClr val="6B0301"/>
                </a:solidFill>
                <a:prstDash val="solid"/>
              </a:ln>
            </c:spPr>
            <c:extLst>
              <c:ext xmlns:c16="http://schemas.microsoft.com/office/drawing/2014/chart" uri="{C3380CC4-5D6E-409C-BE32-E72D297353CC}">
                <c16:uniqueId val="{0000002B-CECF-364B-B37C-AF15E77D7DE2}"/>
              </c:ext>
            </c:extLst>
          </c:dPt>
          <c:dPt>
            <c:idx val="52"/>
            <c:bubble3D val="0"/>
            <c:spPr>
              <a:ln w="41275">
                <a:solidFill>
                  <a:srgbClr val="6B0301"/>
                </a:solidFill>
                <a:prstDash val="solid"/>
              </a:ln>
            </c:spPr>
            <c:extLst>
              <c:ext xmlns:c16="http://schemas.microsoft.com/office/drawing/2014/chart" uri="{C3380CC4-5D6E-409C-BE32-E72D297353CC}">
                <c16:uniqueId val="{0000002D-CECF-364B-B37C-AF15E77D7DE2}"/>
              </c:ext>
            </c:extLst>
          </c:dPt>
          <c:dPt>
            <c:idx val="53"/>
            <c:bubble3D val="0"/>
            <c:spPr>
              <a:ln w="41275">
                <a:solidFill>
                  <a:srgbClr val="6B0301"/>
                </a:solidFill>
                <a:prstDash val="solid"/>
              </a:ln>
            </c:spPr>
            <c:extLst>
              <c:ext xmlns:c16="http://schemas.microsoft.com/office/drawing/2014/chart" uri="{C3380CC4-5D6E-409C-BE32-E72D297353CC}">
                <c16:uniqueId val="{0000002F-CECF-364B-B37C-AF15E77D7DE2}"/>
              </c:ext>
            </c:extLst>
          </c:dPt>
          <c:dPt>
            <c:idx val="54"/>
            <c:bubble3D val="0"/>
            <c:spPr>
              <a:ln w="41275">
                <a:solidFill>
                  <a:srgbClr val="6B0301"/>
                </a:solidFill>
                <a:prstDash val="solid"/>
              </a:ln>
            </c:spPr>
            <c:extLst>
              <c:ext xmlns:c16="http://schemas.microsoft.com/office/drawing/2014/chart" uri="{C3380CC4-5D6E-409C-BE32-E72D297353CC}">
                <c16:uniqueId val="{00000031-CECF-364B-B37C-AF15E77D7DE2}"/>
              </c:ext>
            </c:extLst>
          </c:dPt>
          <c:dPt>
            <c:idx val="55"/>
            <c:bubble3D val="0"/>
            <c:spPr>
              <a:ln w="41275">
                <a:solidFill>
                  <a:srgbClr val="6B0301"/>
                </a:solidFill>
                <a:prstDash val="solid"/>
              </a:ln>
            </c:spPr>
            <c:extLst>
              <c:ext xmlns:c16="http://schemas.microsoft.com/office/drawing/2014/chart" uri="{C3380CC4-5D6E-409C-BE32-E72D297353CC}">
                <c16:uniqueId val="{00000033-CECF-364B-B37C-AF15E77D7DE2}"/>
              </c:ext>
            </c:extLst>
          </c:dPt>
          <c:dPt>
            <c:idx val="56"/>
            <c:bubble3D val="0"/>
            <c:spPr>
              <a:ln w="41275">
                <a:solidFill>
                  <a:srgbClr val="6B0301"/>
                </a:solidFill>
                <a:prstDash val="solid"/>
              </a:ln>
            </c:spPr>
            <c:extLst>
              <c:ext xmlns:c16="http://schemas.microsoft.com/office/drawing/2014/chart" uri="{C3380CC4-5D6E-409C-BE32-E72D297353CC}">
                <c16:uniqueId val="{00000035-CECF-364B-B37C-AF15E77D7DE2}"/>
              </c:ext>
            </c:extLst>
          </c:dPt>
          <c:dPt>
            <c:idx val="57"/>
            <c:bubble3D val="0"/>
            <c:spPr>
              <a:ln w="41275">
                <a:solidFill>
                  <a:srgbClr val="6B0301"/>
                </a:solidFill>
                <a:prstDash val="solid"/>
              </a:ln>
            </c:spPr>
            <c:extLst>
              <c:ext xmlns:c16="http://schemas.microsoft.com/office/drawing/2014/chart" uri="{C3380CC4-5D6E-409C-BE32-E72D297353CC}">
                <c16:uniqueId val="{00000037-CECF-364B-B37C-AF15E77D7DE2}"/>
              </c:ext>
            </c:extLst>
          </c:dPt>
          <c:dPt>
            <c:idx val="58"/>
            <c:bubble3D val="0"/>
            <c:spPr>
              <a:ln w="41275">
                <a:solidFill>
                  <a:srgbClr val="6B0301"/>
                </a:solidFill>
                <a:prstDash val="solid"/>
              </a:ln>
            </c:spPr>
            <c:extLst>
              <c:ext xmlns:c16="http://schemas.microsoft.com/office/drawing/2014/chart" uri="{C3380CC4-5D6E-409C-BE32-E72D297353CC}">
                <c16:uniqueId val="{00000039-CECF-364B-B37C-AF15E77D7DE2}"/>
              </c:ext>
            </c:extLst>
          </c:dPt>
          <c:dPt>
            <c:idx val="59"/>
            <c:bubble3D val="0"/>
            <c:spPr>
              <a:ln w="41275">
                <a:solidFill>
                  <a:srgbClr val="6B0301"/>
                </a:solidFill>
                <a:prstDash val="solid"/>
              </a:ln>
            </c:spPr>
            <c:extLst>
              <c:ext xmlns:c16="http://schemas.microsoft.com/office/drawing/2014/chart" uri="{C3380CC4-5D6E-409C-BE32-E72D297353CC}">
                <c16:uniqueId val="{0000003B-CECF-364B-B37C-AF15E77D7DE2}"/>
              </c:ext>
            </c:extLst>
          </c:dPt>
          <c:dPt>
            <c:idx val="70"/>
            <c:bubble3D val="0"/>
            <c:spPr>
              <a:ln w="41275">
                <a:solidFill>
                  <a:srgbClr val="6B0301"/>
                </a:solidFill>
                <a:prstDash val="solid"/>
              </a:ln>
            </c:spPr>
            <c:extLst>
              <c:ext xmlns:c16="http://schemas.microsoft.com/office/drawing/2014/chart" uri="{C3380CC4-5D6E-409C-BE32-E72D297353CC}">
                <c16:uniqueId val="{0000003D-CECF-364B-B37C-AF15E77D7DE2}"/>
              </c:ext>
            </c:extLst>
          </c:dPt>
          <c:dPt>
            <c:idx val="71"/>
            <c:bubble3D val="0"/>
            <c:spPr>
              <a:ln w="41275">
                <a:solidFill>
                  <a:srgbClr val="6B0301"/>
                </a:solidFill>
                <a:prstDash val="solid"/>
              </a:ln>
            </c:spPr>
            <c:extLst>
              <c:ext xmlns:c16="http://schemas.microsoft.com/office/drawing/2014/chart" uri="{C3380CC4-5D6E-409C-BE32-E72D297353CC}">
                <c16:uniqueId val="{0000003F-CECF-364B-B37C-AF15E77D7DE2}"/>
              </c:ext>
            </c:extLst>
          </c:dPt>
          <c:dPt>
            <c:idx val="72"/>
            <c:bubble3D val="0"/>
            <c:spPr>
              <a:ln w="41275">
                <a:solidFill>
                  <a:srgbClr val="6B0301"/>
                </a:solidFill>
                <a:prstDash val="solid"/>
              </a:ln>
            </c:spPr>
            <c:extLst>
              <c:ext xmlns:c16="http://schemas.microsoft.com/office/drawing/2014/chart" uri="{C3380CC4-5D6E-409C-BE32-E72D297353CC}">
                <c16:uniqueId val="{00000041-CECF-364B-B37C-AF15E77D7DE2}"/>
              </c:ext>
            </c:extLst>
          </c:dPt>
          <c:dPt>
            <c:idx val="73"/>
            <c:bubble3D val="0"/>
            <c:spPr>
              <a:ln w="41275">
                <a:solidFill>
                  <a:srgbClr val="6B0301"/>
                </a:solidFill>
                <a:prstDash val="solid"/>
              </a:ln>
            </c:spPr>
            <c:extLst>
              <c:ext xmlns:c16="http://schemas.microsoft.com/office/drawing/2014/chart" uri="{C3380CC4-5D6E-409C-BE32-E72D297353CC}">
                <c16:uniqueId val="{00000043-CECF-364B-B37C-AF15E77D7DE2}"/>
              </c:ext>
            </c:extLst>
          </c:dPt>
          <c:dPt>
            <c:idx val="74"/>
            <c:bubble3D val="0"/>
            <c:spPr>
              <a:ln w="41275">
                <a:solidFill>
                  <a:srgbClr val="6B0301"/>
                </a:solidFill>
                <a:prstDash val="solid"/>
              </a:ln>
            </c:spPr>
            <c:extLst>
              <c:ext xmlns:c16="http://schemas.microsoft.com/office/drawing/2014/chart" uri="{C3380CC4-5D6E-409C-BE32-E72D297353CC}">
                <c16:uniqueId val="{00000045-CECF-364B-B37C-AF15E77D7DE2}"/>
              </c:ext>
            </c:extLst>
          </c:dPt>
          <c:dPt>
            <c:idx val="75"/>
            <c:bubble3D val="0"/>
            <c:spPr>
              <a:ln w="41275">
                <a:solidFill>
                  <a:srgbClr val="6B0301"/>
                </a:solidFill>
                <a:prstDash val="solid"/>
              </a:ln>
            </c:spPr>
            <c:extLst>
              <c:ext xmlns:c16="http://schemas.microsoft.com/office/drawing/2014/chart" uri="{C3380CC4-5D6E-409C-BE32-E72D297353CC}">
                <c16:uniqueId val="{00000047-CECF-364B-B37C-AF15E77D7DE2}"/>
              </c:ext>
            </c:extLst>
          </c:dPt>
          <c:dPt>
            <c:idx val="76"/>
            <c:bubble3D val="0"/>
            <c:spPr>
              <a:ln w="41275">
                <a:solidFill>
                  <a:srgbClr val="6B0301"/>
                </a:solidFill>
                <a:prstDash val="solid"/>
              </a:ln>
            </c:spPr>
            <c:extLst>
              <c:ext xmlns:c16="http://schemas.microsoft.com/office/drawing/2014/chart" uri="{C3380CC4-5D6E-409C-BE32-E72D297353CC}">
                <c16:uniqueId val="{00000049-CECF-364B-B37C-AF15E77D7DE2}"/>
              </c:ext>
            </c:extLst>
          </c:dPt>
          <c:dPt>
            <c:idx val="77"/>
            <c:bubble3D val="0"/>
            <c:spPr>
              <a:ln w="41275">
                <a:solidFill>
                  <a:srgbClr val="6B0301"/>
                </a:solidFill>
                <a:prstDash val="solid"/>
              </a:ln>
            </c:spPr>
            <c:extLst>
              <c:ext xmlns:c16="http://schemas.microsoft.com/office/drawing/2014/chart" uri="{C3380CC4-5D6E-409C-BE32-E72D297353CC}">
                <c16:uniqueId val="{0000004B-CECF-364B-B37C-AF15E77D7DE2}"/>
              </c:ext>
            </c:extLst>
          </c:dPt>
          <c:dPt>
            <c:idx val="78"/>
            <c:bubble3D val="0"/>
            <c:spPr>
              <a:ln w="41275">
                <a:solidFill>
                  <a:srgbClr val="6B0301"/>
                </a:solidFill>
                <a:prstDash val="solid"/>
              </a:ln>
            </c:spPr>
            <c:extLst>
              <c:ext xmlns:c16="http://schemas.microsoft.com/office/drawing/2014/chart" uri="{C3380CC4-5D6E-409C-BE32-E72D297353CC}">
                <c16:uniqueId val="{0000004D-CECF-364B-B37C-AF15E77D7DE2}"/>
              </c:ext>
            </c:extLst>
          </c:dPt>
          <c:dPt>
            <c:idx val="79"/>
            <c:bubble3D val="0"/>
            <c:spPr>
              <a:ln w="41275">
                <a:solidFill>
                  <a:srgbClr val="6B0301"/>
                </a:solidFill>
                <a:prstDash val="solid"/>
              </a:ln>
            </c:spPr>
            <c:extLst>
              <c:ext xmlns:c16="http://schemas.microsoft.com/office/drawing/2014/chart" uri="{C3380CC4-5D6E-409C-BE32-E72D297353CC}">
                <c16:uniqueId val="{0000004F-CECF-364B-B37C-AF15E77D7DE2}"/>
              </c:ext>
            </c:extLst>
          </c:dPt>
          <c:dPt>
            <c:idx val="90"/>
            <c:bubble3D val="0"/>
            <c:spPr>
              <a:ln w="41275">
                <a:solidFill>
                  <a:srgbClr val="6B0301"/>
                </a:solidFill>
                <a:prstDash val="solid"/>
              </a:ln>
            </c:spPr>
            <c:extLst>
              <c:ext xmlns:c16="http://schemas.microsoft.com/office/drawing/2014/chart" uri="{C3380CC4-5D6E-409C-BE32-E72D297353CC}">
                <c16:uniqueId val="{00000051-CECF-364B-B37C-AF15E77D7DE2}"/>
              </c:ext>
            </c:extLst>
          </c:dPt>
          <c:dPt>
            <c:idx val="91"/>
            <c:bubble3D val="0"/>
            <c:spPr>
              <a:ln w="41275">
                <a:solidFill>
                  <a:srgbClr val="6B0301"/>
                </a:solidFill>
                <a:prstDash val="solid"/>
              </a:ln>
            </c:spPr>
            <c:extLst>
              <c:ext xmlns:c16="http://schemas.microsoft.com/office/drawing/2014/chart" uri="{C3380CC4-5D6E-409C-BE32-E72D297353CC}">
                <c16:uniqueId val="{00000053-CECF-364B-B37C-AF15E77D7DE2}"/>
              </c:ext>
            </c:extLst>
          </c:dPt>
          <c:dPt>
            <c:idx val="92"/>
            <c:bubble3D val="0"/>
            <c:spPr>
              <a:ln w="41275">
                <a:solidFill>
                  <a:srgbClr val="6B0301"/>
                </a:solidFill>
                <a:prstDash val="solid"/>
              </a:ln>
            </c:spPr>
            <c:extLst>
              <c:ext xmlns:c16="http://schemas.microsoft.com/office/drawing/2014/chart" uri="{C3380CC4-5D6E-409C-BE32-E72D297353CC}">
                <c16:uniqueId val="{00000055-CECF-364B-B37C-AF15E77D7DE2}"/>
              </c:ext>
            </c:extLst>
          </c:dPt>
          <c:dPt>
            <c:idx val="93"/>
            <c:bubble3D val="0"/>
            <c:spPr>
              <a:ln w="41275">
                <a:solidFill>
                  <a:srgbClr val="6B0301"/>
                </a:solidFill>
                <a:prstDash val="solid"/>
              </a:ln>
            </c:spPr>
            <c:extLst>
              <c:ext xmlns:c16="http://schemas.microsoft.com/office/drawing/2014/chart" uri="{C3380CC4-5D6E-409C-BE32-E72D297353CC}">
                <c16:uniqueId val="{00000057-CECF-364B-B37C-AF15E77D7DE2}"/>
              </c:ext>
            </c:extLst>
          </c:dPt>
          <c:dPt>
            <c:idx val="94"/>
            <c:bubble3D val="0"/>
            <c:spPr>
              <a:ln w="41275">
                <a:solidFill>
                  <a:srgbClr val="6B0301"/>
                </a:solidFill>
                <a:prstDash val="solid"/>
              </a:ln>
            </c:spPr>
            <c:extLst>
              <c:ext xmlns:c16="http://schemas.microsoft.com/office/drawing/2014/chart" uri="{C3380CC4-5D6E-409C-BE32-E72D297353CC}">
                <c16:uniqueId val="{00000059-CECF-364B-B37C-AF15E77D7DE2}"/>
              </c:ext>
            </c:extLst>
          </c:dPt>
          <c:dPt>
            <c:idx val="95"/>
            <c:bubble3D val="0"/>
            <c:spPr>
              <a:ln w="41275">
                <a:solidFill>
                  <a:srgbClr val="6B0301"/>
                </a:solidFill>
                <a:prstDash val="solid"/>
              </a:ln>
            </c:spPr>
            <c:extLst>
              <c:ext xmlns:c16="http://schemas.microsoft.com/office/drawing/2014/chart" uri="{C3380CC4-5D6E-409C-BE32-E72D297353CC}">
                <c16:uniqueId val="{0000005B-CECF-364B-B37C-AF15E77D7DE2}"/>
              </c:ext>
            </c:extLst>
          </c:dPt>
          <c:dPt>
            <c:idx val="96"/>
            <c:bubble3D val="0"/>
            <c:spPr>
              <a:ln w="41275">
                <a:solidFill>
                  <a:srgbClr val="6B0301"/>
                </a:solidFill>
                <a:prstDash val="solid"/>
              </a:ln>
            </c:spPr>
            <c:extLst>
              <c:ext xmlns:c16="http://schemas.microsoft.com/office/drawing/2014/chart" uri="{C3380CC4-5D6E-409C-BE32-E72D297353CC}">
                <c16:uniqueId val="{0000005D-CECF-364B-B37C-AF15E77D7DE2}"/>
              </c:ext>
            </c:extLst>
          </c:dPt>
          <c:dPt>
            <c:idx val="97"/>
            <c:bubble3D val="0"/>
            <c:spPr>
              <a:ln w="41275">
                <a:solidFill>
                  <a:srgbClr val="6B0301"/>
                </a:solidFill>
                <a:prstDash val="solid"/>
              </a:ln>
            </c:spPr>
            <c:extLst>
              <c:ext xmlns:c16="http://schemas.microsoft.com/office/drawing/2014/chart" uri="{C3380CC4-5D6E-409C-BE32-E72D297353CC}">
                <c16:uniqueId val="{0000005F-CECF-364B-B37C-AF15E77D7DE2}"/>
              </c:ext>
            </c:extLst>
          </c:dPt>
          <c:dPt>
            <c:idx val="98"/>
            <c:bubble3D val="0"/>
            <c:spPr>
              <a:ln w="41275">
                <a:solidFill>
                  <a:srgbClr val="6B0301"/>
                </a:solidFill>
                <a:prstDash val="solid"/>
              </a:ln>
            </c:spPr>
            <c:extLst>
              <c:ext xmlns:c16="http://schemas.microsoft.com/office/drawing/2014/chart" uri="{C3380CC4-5D6E-409C-BE32-E72D297353CC}">
                <c16:uniqueId val="{00000061-CECF-364B-B37C-AF15E77D7DE2}"/>
              </c:ext>
            </c:extLst>
          </c:dPt>
          <c:cat>
            <c:numRef>
              <c:f>Sheet1!$A$2:$A$92</c:f>
              <c:numCache>
                <c:formatCode>General</c:formatCode>
                <c:ptCount val="91"/>
                <c:pt idx="0">
                  <c:v>5</c:v>
                </c:pt>
                <c:pt idx="5">
                  <c:v>10</c:v>
                </c:pt>
                <c:pt idx="10">
                  <c:v>15</c:v>
                </c:pt>
                <c:pt idx="15">
                  <c:v>20</c:v>
                </c:pt>
                <c:pt idx="20">
                  <c:v>25</c:v>
                </c:pt>
                <c:pt idx="25">
                  <c:v>30</c:v>
                </c:pt>
                <c:pt idx="30">
                  <c:v>35</c:v>
                </c:pt>
                <c:pt idx="35">
                  <c:v>40</c:v>
                </c:pt>
                <c:pt idx="40">
                  <c:v>45</c:v>
                </c:pt>
                <c:pt idx="45">
                  <c:v>50</c:v>
                </c:pt>
                <c:pt idx="50">
                  <c:v>55</c:v>
                </c:pt>
                <c:pt idx="55">
                  <c:v>60</c:v>
                </c:pt>
                <c:pt idx="60">
                  <c:v>65</c:v>
                </c:pt>
                <c:pt idx="65">
                  <c:v>70</c:v>
                </c:pt>
                <c:pt idx="70">
                  <c:v>75</c:v>
                </c:pt>
                <c:pt idx="75">
                  <c:v>80</c:v>
                </c:pt>
                <c:pt idx="80">
                  <c:v>85</c:v>
                </c:pt>
                <c:pt idx="85">
                  <c:v>90</c:v>
                </c:pt>
                <c:pt idx="90">
                  <c:v>95</c:v>
                </c:pt>
              </c:numCache>
            </c:numRef>
          </c:cat>
          <c:val>
            <c:numRef>
              <c:f>Sheet1!$B$2:$B$92</c:f>
              <c:numCache>
                <c:formatCode>General</c:formatCode>
                <c:ptCount val="91"/>
                <c:pt idx="0">
                  <c:v>6.3933106371527604E-3</c:v>
                </c:pt>
                <c:pt idx="1">
                  <c:v>3.74153735555672E-3</c:v>
                </c:pt>
                <c:pt idx="2">
                  <c:v>1.36592639722699E-3</c:v>
                </c:pt>
                <c:pt idx="3">
                  <c:v>3.33686221253515E-4</c:v>
                </c:pt>
                <c:pt idx="4">
                  <c:v>6.4199801735221004E-5</c:v>
                </c:pt>
                <c:pt idx="5">
                  <c:v>-4.9418485714480896E-4</c:v>
                </c:pt>
                <c:pt idx="6">
                  <c:v>-1.4342725731486601E-4</c:v>
                </c:pt>
                <c:pt idx="7">
                  <c:v>6.9198566421824301E-4</c:v>
                </c:pt>
                <c:pt idx="8">
                  <c:v>7.4123357555433596E-4</c:v>
                </c:pt>
                <c:pt idx="9">
                  <c:v>9.5406143785359504E-4</c:v>
                </c:pt>
                <c:pt idx="10">
                  <c:v>1.54383367158873E-3</c:v>
                </c:pt>
                <c:pt idx="11">
                  <c:v>2.1860959118644801E-3</c:v>
                </c:pt>
                <c:pt idx="12">
                  <c:v>2.6691977144117701E-3</c:v>
                </c:pt>
                <c:pt idx="13">
                  <c:v>3.1329292391835098E-3</c:v>
                </c:pt>
                <c:pt idx="14">
                  <c:v>3.5093866410853599E-3</c:v>
                </c:pt>
                <c:pt idx="15">
                  <c:v>3.29660293632972E-3</c:v>
                </c:pt>
                <c:pt idx="16">
                  <c:v>3.7718715199635002E-3</c:v>
                </c:pt>
                <c:pt idx="17">
                  <c:v>4.2342844213829698E-3</c:v>
                </c:pt>
                <c:pt idx="18">
                  <c:v>4.3747293920841897E-3</c:v>
                </c:pt>
                <c:pt idx="19">
                  <c:v>4.8036040221421999E-3</c:v>
                </c:pt>
                <c:pt idx="20">
                  <c:v>5.08627560302279E-3</c:v>
                </c:pt>
                <c:pt idx="21">
                  <c:v>5.2229797603855497E-3</c:v>
                </c:pt>
                <c:pt idx="22">
                  <c:v>5.3145985232461203E-3</c:v>
                </c:pt>
                <c:pt idx="23">
                  <c:v>5.6555318405344703E-3</c:v>
                </c:pt>
                <c:pt idx="24">
                  <c:v>6.0657836748021499E-3</c:v>
                </c:pt>
                <c:pt idx="25">
                  <c:v>6.6229772856274396E-3</c:v>
                </c:pt>
                <c:pt idx="26">
                  <c:v>6.9922032906713097E-3</c:v>
                </c:pt>
                <c:pt idx="27">
                  <c:v>7.0493390154924502E-3</c:v>
                </c:pt>
                <c:pt idx="28">
                  <c:v>7.3340778917516799E-3</c:v>
                </c:pt>
                <c:pt idx="29">
                  <c:v>7.7164863338896796E-3</c:v>
                </c:pt>
                <c:pt idx="30">
                  <c:v>7.8455663901644407E-3</c:v>
                </c:pt>
                <c:pt idx="31">
                  <c:v>8.0536189396352102E-3</c:v>
                </c:pt>
                <c:pt idx="32">
                  <c:v>8.2571193900000707E-3</c:v>
                </c:pt>
                <c:pt idx="33">
                  <c:v>8.5065157703159196E-3</c:v>
                </c:pt>
                <c:pt idx="34">
                  <c:v>8.4975742592483892E-3</c:v>
                </c:pt>
                <c:pt idx="35">
                  <c:v>8.7660614196056908E-3</c:v>
                </c:pt>
                <c:pt idx="36">
                  <c:v>8.7726804242513994E-3</c:v>
                </c:pt>
                <c:pt idx="37">
                  <c:v>9.0381420943637207E-3</c:v>
                </c:pt>
                <c:pt idx="38">
                  <c:v>9.0599138127447597E-3</c:v>
                </c:pt>
                <c:pt idx="39">
                  <c:v>9.3874611708821797E-3</c:v>
                </c:pt>
                <c:pt idx="40">
                  <c:v>9.4955403491272898E-3</c:v>
                </c:pt>
                <c:pt idx="41">
                  <c:v>9.5769983391220895E-3</c:v>
                </c:pt>
                <c:pt idx="42">
                  <c:v>9.5574197973151698E-3</c:v>
                </c:pt>
                <c:pt idx="43">
                  <c:v>9.7624267906815301E-3</c:v>
                </c:pt>
                <c:pt idx="44">
                  <c:v>1.0041025461666801E-2</c:v>
                </c:pt>
                <c:pt idx="45">
                  <c:v>1.0097315006456499E-2</c:v>
                </c:pt>
                <c:pt idx="46">
                  <c:v>1.0104213360395201E-2</c:v>
                </c:pt>
                <c:pt idx="47">
                  <c:v>1.02522279515509E-2</c:v>
                </c:pt>
                <c:pt idx="48">
                  <c:v>1.03232118058765E-2</c:v>
                </c:pt>
                <c:pt idx="49">
                  <c:v>1.04886375044484E-2</c:v>
                </c:pt>
                <c:pt idx="50">
                  <c:v>1.0662655987191801E-2</c:v>
                </c:pt>
                <c:pt idx="51">
                  <c:v>1.07240149940691E-2</c:v>
                </c:pt>
                <c:pt idx="52">
                  <c:v>1.0639966796521801E-2</c:v>
                </c:pt>
                <c:pt idx="53">
                  <c:v>1.06035893420589E-2</c:v>
                </c:pt>
                <c:pt idx="54">
                  <c:v>1.0547320955522001E-2</c:v>
                </c:pt>
                <c:pt idx="55">
                  <c:v>1.04651324879825E-2</c:v>
                </c:pt>
                <c:pt idx="56">
                  <c:v>1.0510837662636399E-2</c:v>
                </c:pt>
                <c:pt idx="57">
                  <c:v>1.07196540194259E-2</c:v>
                </c:pt>
                <c:pt idx="58">
                  <c:v>1.06707461504552E-2</c:v>
                </c:pt>
                <c:pt idx="59">
                  <c:v>1.06420276663622E-2</c:v>
                </c:pt>
                <c:pt idx="60">
                  <c:v>1.0697881675188601E-2</c:v>
                </c:pt>
                <c:pt idx="61">
                  <c:v>1.0828256638862201E-2</c:v>
                </c:pt>
                <c:pt idx="62">
                  <c:v>1.1014594975545799E-2</c:v>
                </c:pt>
                <c:pt idx="63">
                  <c:v>1.0841482392071699E-2</c:v>
                </c:pt>
                <c:pt idx="64">
                  <c:v>1.09973970004167E-2</c:v>
                </c:pt>
                <c:pt idx="65">
                  <c:v>1.13107495578468E-2</c:v>
                </c:pt>
                <c:pt idx="66">
                  <c:v>1.1415833609555399E-2</c:v>
                </c:pt>
                <c:pt idx="67">
                  <c:v>1.1619691734149999E-2</c:v>
                </c:pt>
                <c:pt idx="68">
                  <c:v>1.15931512002992E-2</c:v>
                </c:pt>
                <c:pt idx="69">
                  <c:v>1.1654547432003601E-2</c:v>
                </c:pt>
                <c:pt idx="70">
                  <c:v>1.2007653435097699E-2</c:v>
                </c:pt>
                <c:pt idx="71">
                  <c:v>1.19584430662156E-2</c:v>
                </c:pt>
                <c:pt idx="72">
                  <c:v>1.20181698118598E-2</c:v>
                </c:pt>
                <c:pt idx="73">
                  <c:v>1.21213877562807E-2</c:v>
                </c:pt>
                <c:pt idx="74">
                  <c:v>1.19617605230948E-2</c:v>
                </c:pt>
                <c:pt idx="75">
                  <c:v>1.21535614494675E-2</c:v>
                </c:pt>
                <c:pt idx="76">
                  <c:v>1.22947132064413E-2</c:v>
                </c:pt>
                <c:pt idx="77">
                  <c:v>1.2274369334984001E-2</c:v>
                </c:pt>
                <c:pt idx="78">
                  <c:v>1.2543127362491E-2</c:v>
                </c:pt>
                <c:pt idx="79">
                  <c:v>1.2549525198852799E-2</c:v>
                </c:pt>
                <c:pt idx="80">
                  <c:v>1.2729802687390299E-2</c:v>
                </c:pt>
                <c:pt idx="81">
                  <c:v>1.26131141834995E-2</c:v>
                </c:pt>
                <c:pt idx="82">
                  <c:v>1.2985926641713001E-2</c:v>
                </c:pt>
                <c:pt idx="83">
                  <c:v>1.32636942426876E-2</c:v>
                </c:pt>
                <c:pt idx="84">
                  <c:v>1.32549955122583E-2</c:v>
                </c:pt>
                <c:pt idx="85">
                  <c:v>1.33793728332996E-2</c:v>
                </c:pt>
                <c:pt idx="86">
                  <c:v>1.3920335559464E-2</c:v>
                </c:pt>
                <c:pt idx="87">
                  <c:v>1.4216588221267101E-2</c:v>
                </c:pt>
                <c:pt idx="88">
                  <c:v>1.41112706275051E-2</c:v>
                </c:pt>
                <c:pt idx="89">
                  <c:v>1.4386559960101899E-2</c:v>
                </c:pt>
                <c:pt idx="90">
                  <c:v>1.5243520230658E-2</c:v>
                </c:pt>
              </c:numCache>
            </c:numRef>
          </c:val>
          <c:smooth val="0"/>
          <c:extLst>
            <c:ext xmlns:c16="http://schemas.microsoft.com/office/drawing/2014/chart" uri="{C3380CC4-5D6E-409C-BE32-E72D297353CC}">
              <c16:uniqueId val="{00000062-CECF-364B-B37C-AF15E77D7DE2}"/>
            </c:ext>
          </c:extLst>
        </c:ser>
        <c:dLbls>
          <c:showLegendKey val="0"/>
          <c:showVal val="0"/>
          <c:showCatName val="0"/>
          <c:showSerName val="0"/>
          <c:showPercent val="0"/>
          <c:showBubbleSize val="0"/>
        </c:dLbls>
        <c:smooth val="0"/>
        <c:axId val="-2140748200"/>
        <c:axId val="-2112009112"/>
      </c:lineChart>
      <c:catAx>
        <c:axId val="-2140748200"/>
        <c:scaling>
          <c:orientation val="minMax"/>
        </c:scaling>
        <c:delete val="0"/>
        <c:axPos val="b"/>
        <c:title>
          <c:tx>
            <c:rich>
              <a:bodyPr/>
              <a:lstStyle/>
              <a:p>
                <a:pPr>
                  <a:defRPr sz="1800"/>
                </a:pPr>
                <a:r>
                  <a:rPr lang="en-US" sz="1800" dirty="0"/>
                  <a:t>Percentile of household income</a:t>
                </a:r>
              </a:p>
            </c:rich>
          </c:tx>
          <c:layout>
            <c:manualLayout>
              <c:xMode val="edge"/>
              <c:yMode val="edge"/>
              <c:x val="0.3298562064532512"/>
              <c:y val="0.92825576699590673"/>
            </c:manualLayout>
          </c:layout>
          <c:overlay val="0"/>
          <c:spPr>
            <a:noFill/>
            <a:ln w="25400">
              <a:noFill/>
            </a:ln>
          </c:spPr>
        </c:title>
        <c:numFmt formatCode="General" sourceLinked="0"/>
        <c:majorTickMark val="out"/>
        <c:minorTickMark val="none"/>
        <c:tickLblPos val="low"/>
        <c:spPr>
          <a:ln w="3175">
            <a:solidFill>
              <a:schemeClr val="tx1"/>
            </a:solidFill>
            <a:prstDash val="solid"/>
          </a:ln>
        </c:spPr>
        <c:txPr>
          <a:bodyPr rot="0" vert="horz"/>
          <a:lstStyle/>
          <a:p>
            <a:pPr>
              <a:defRPr sz="1400"/>
            </a:pPr>
            <a:endParaRPr lang="en-US"/>
          </a:p>
        </c:txPr>
        <c:crossAx val="-2112009112"/>
        <c:crossesAt val="-1"/>
        <c:auto val="1"/>
        <c:lblAlgn val="ctr"/>
        <c:lblOffset val="100"/>
        <c:tickLblSkip val="1"/>
        <c:tickMarkSkip val="5"/>
        <c:noMultiLvlLbl val="0"/>
      </c:catAx>
      <c:valAx>
        <c:axId val="-2112009112"/>
        <c:scaling>
          <c:orientation val="minMax"/>
          <c:max val="0.02"/>
          <c:min val="0"/>
        </c:scaling>
        <c:delete val="0"/>
        <c:axPos val="l"/>
        <c:majorGridlines>
          <c:spPr>
            <a:ln w="3175">
              <a:solidFill>
                <a:schemeClr val="tx1">
                  <a:alpha val="50000"/>
                </a:schemeClr>
              </a:solidFill>
              <a:prstDash val="dash"/>
            </a:ln>
          </c:spPr>
        </c:majorGridlines>
        <c:title>
          <c:tx>
            <c:rich>
              <a:bodyPr rot="-5400000" vert="horz"/>
              <a:lstStyle/>
              <a:p>
                <a:pPr>
                  <a:defRPr sz="1800"/>
                </a:pPr>
                <a:r>
                  <a:rPr lang="en-GB" sz="1800" dirty="0"/>
                  <a:t>Annual real growth</a:t>
                </a:r>
                <a:r>
                  <a:rPr lang="en-GB" sz="1800" baseline="0" dirty="0"/>
                  <a:t> 1994-2015 (%)</a:t>
                </a:r>
                <a:endParaRPr lang="en-GB" sz="1800" dirty="0"/>
              </a:p>
            </c:rich>
          </c:tx>
          <c:overlay val="0"/>
        </c:title>
        <c:numFmt formatCode="0.0%" sourceLinked="0"/>
        <c:majorTickMark val="out"/>
        <c:minorTickMark val="none"/>
        <c:tickLblPos val="nextTo"/>
        <c:spPr>
          <a:ln w="3175">
            <a:solidFill>
              <a:schemeClr val="tx1"/>
            </a:solidFill>
            <a:prstDash val="solid"/>
          </a:ln>
        </c:spPr>
        <c:txPr>
          <a:bodyPr rot="0" vert="horz"/>
          <a:lstStyle/>
          <a:p>
            <a:pPr>
              <a:defRPr sz="1400"/>
            </a:pPr>
            <a:endParaRPr lang="en-US"/>
          </a:p>
        </c:txPr>
        <c:crossAx val="-2140748200"/>
        <c:crosses val="autoZero"/>
        <c:crossBetween val="midCat"/>
        <c:majorUnit val="5.000000000000001E-3"/>
      </c:valAx>
      <c:spPr>
        <a:noFill/>
        <a:ln w="25400">
          <a:noFill/>
        </a:ln>
      </c:spPr>
    </c:plotArea>
    <c:plotVisOnly val="1"/>
    <c:dispBlanksAs val="gap"/>
    <c:showDLblsOverMax val="0"/>
  </c:chart>
  <c:spPr>
    <a:noFill/>
    <a:ln>
      <a:noFill/>
    </a:ln>
  </c:spPr>
  <c:txPr>
    <a:bodyPr/>
    <a:lstStyle/>
    <a:p>
      <a:pPr>
        <a:defRPr sz="1200" b="0" i="0" u="none" strike="noStrike" baseline="0">
          <a:solidFill>
            <a:schemeClr val="tx1"/>
          </a:solidFill>
          <a:latin typeface="+mn-lt"/>
          <a:ea typeface="Arial"/>
          <a:cs typeface="Aria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97748734989"/>
          <c:y val="3.6460064051626599E-2"/>
          <c:w val="0.86237236266677497"/>
          <c:h val="0.813828298913291"/>
        </c:manualLayout>
      </c:layout>
      <c:lineChart>
        <c:grouping val="standard"/>
        <c:varyColors val="0"/>
        <c:ser>
          <c:idx val="1"/>
          <c:order val="0"/>
          <c:tx>
            <c:strRef>
              <c:f>Sheet1!$B$1</c:f>
              <c:strCache>
                <c:ptCount val="1"/>
                <c:pt idx="0">
                  <c:v>labour income</c:v>
                </c:pt>
              </c:strCache>
            </c:strRef>
          </c:tx>
          <c:spPr>
            <a:ln w="41275">
              <a:solidFill>
                <a:srgbClr val="800000"/>
              </a:solidFill>
              <a:prstDash val="solid"/>
            </a:ln>
          </c:spPr>
          <c:marker>
            <c:symbol val="none"/>
          </c:marker>
          <c:dPt>
            <c:idx val="10"/>
            <c:bubble3D val="0"/>
            <c:spPr>
              <a:ln w="41275">
                <a:solidFill>
                  <a:srgbClr val="800000"/>
                </a:solidFill>
                <a:prstDash val="solid"/>
              </a:ln>
            </c:spPr>
            <c:extLst>
              <c:ext xmlns:c16="http://schemas.microsoft.com/office/drawing/2014/chart" uri="{C3380CC4-5D6E-409C-BE32-E72D297353CC}">
                <c16:uniqueId val="{00000001-6778-DE4D-B20A-389406AC61EA}"/>
              </c:ext>
            </c:extLst>
          </c:dPt>
          <c:dPt>
            <c:idx val="11"/>
            <c:bubble3D val="0"/>
            <c:spPr>
              <a:ln w="41275">
                <a:solidFill>
                  <a:srgbClr val="800000"/>
                </a:solidFill>
                <a:prstDash val="solid"/>
              </a:ln>
            </c:spPr>
            <c:extLst>
              <c:ext xmlns:c16="http://schemas.microsoft.com/office/drawing/2014/chart" uri="{C3380CC4-5D6E-409C-BE32-E72D297353CC}">
                <c16:uniqueId val="{00000003-6778-DE4D-B20A-389406AC61EA}"/>
              </c:ext>
            </c:extLst>
          </c:dPt>
          <c:dPt>
            <c:idx val="12"/>
            <c:bubble3D val="0"/>
            <c:spPr>
              <a:ln w="41275">
                <a:solidFill>
                  <a:srgbClr val="800000"/>
                </a:solidFill>
                <a:prstDash val="solid"/>
              </a:ln>
            </c:spPr>
            <c:extLst>
              <c:ext xmlns:c16="http://schemas.microsoft.com/office/drawing/2014/chart" uri="{C3380CC4-5D6E-409C-BE32-E72D297353CC}">
                <c16:uniqueId val="{00000005-6778-DE4D-B20A-389406AC61EA}"/>
              </c:ext>
            </c:extLst>
          </c:dPt>
          <c:dPt>
            <c:idx val="13"/>
            <c:bubble3D val="0"/>
            <c:spPr>
              <a:ln w="41275">
                <a:solidFill>
                  <a:srgbClr val="800000"/>
                </a:solidFill>
                <a:prstDash val="solid"/>
              </a:ln>
            </c:spPr>
            <c:extLst>
              <c:ext xmlns:c16="http://schemas.microsoft.com/office/drawing/2014/chart" uri="{C3380CC4-5D6E-409C-BE32-E72D297353CC}">
                <c16:uniqueId val="{00000007-6778-DE4D-B20A-389406AC61EA}"/>
              </c:ext>
            </c:extLst>
          </c:dPt>
          <c:dPt>
            <c:idx val="14"/>
            <c:bubble3D val="0"/>
            <c:spPr>
              <a:ln w="41275">
                <a:solidFill>
                  <a:srgbClr val="800000"/>
                </a:solidFill>
                <a:prstDash val="solid"/>
              </a:ln>
            </c:spPr>
            <c:extLst>
              <c:ext xmlns:c16="http://schemas.microsoft.com/office/drawing/2014/chart" uri="{C3380CC4-5D6E-409C-BE32-E72D297353CC}">
                <c16:uniqueId val="{00000009-6778-DE4D-B20A-389406AC61EA}"/>
              </c:ext>
            </c:extLst>
          </c:dPt>
          <c:dPt>
            <c:idx val="15"/>
            <c:bubble3D val="0"/>
            <c:spPr>
              <a:ln w="41275">
                <a:solidFill>
                  <a:srgbClr val="800000"/>
                </a:solidFill>
                <a:prstDash val="solid"/>
              </a:ln>
            </c:spPr>
            <c:extLst>
              <c:ext xmlns:c16="http://schemas.microsoft.com/office/drawing/2014/chart" uri="{C3380CC4-5D6E-409C-BE32-E72D297353CC}">
                <c16:uniqueId val="{0000000B-6778-DE4D-B20A-389406AC61EA}"/>
              </c:ext>
            </c:extLst>
          </c:dPt>
          <c:dPt>
            <c:idx val="16"/>
            <c:bubble3D val="0"/>
            <c:spPr>
              <a:ln w="41275">
                <a:solidFill>
                  <a:srgbClr val="800000"/>
                </a:solidFill>
                <a:prstDash val="solid"/>
              </a:ln>
            </c:spPr>
            <c:extLst>
              <c:ext xmlns:c16="http://schemas.microsoft.com/office/drawing/2014/chart" uri="{C3380CC4-5D6E-409C-BE32-E72D297353CC}">
                <c16:uniqueId val="{0000000D-6778-DE4D-B20A-389406AC61EA}"/>
              </c:ext>
            </c:extLst>
          </c:dPt>
          <c:dPt>
            <c:idx val="17"/>
            <c:bubble3D val="0"/>
            <c:spPr>
              <a:ln w="41275">
                <a:solidFill>
                  <a:srgbClr val="800000"/>
                </a:solidFill>
                <a:prstDash val="solid"/>
              </a:ln>
            </c:spPr>
            <c:extLst>
              <c:ext xmlns:c16="http://schemas.microsoft.com/office/drawing/2014/chart" uri="{C3380CC4-5D6E-409C-BE32-E72D297353CC}">
                <c16:uniqueId val="{0000000F-6778-DE4D-B20A-389406AC61EA}"/>
              </c:ext>
            </c:extLst>
          </c:dPt>
          <c:dPt>
            <c:idx val="18"/>
            <c:bubble3D val="0"/>
            <c:spPr>
              <a:ln w="41275">
                <a:solidFill>
                  <a:srgbClr val="800000"/>
                </a:solidFill>
                <a:prstDash val="solid"/>
              </a:ln>
            </c:spPr>
            <c:extLst>
              <c:ext xmlns:c16="http://schemas.microsoft.com/office/drawing/2014/chart" uri="{C3380CC4-5D6E-409C-BE32-E72D297353CC}">
                <c16:uniqueId val="{00000011-6778-DE4D-B20A-389406AC61EA}"/>
              </c:ext>
            </c:extLst>
          </c:dPt>
          <c:dPt>
            <c:idx val="19"/>
            <c:bubble3D val="0"/>
            <c:spPr>
              <a:ln w="41275">
                <a:solidFill>
                  <a:srgbClr val="800000"/>
                </a:solidFill>
                <a:prstDash val="solid"/>
              </a:ln>
            </c:spPr>
            <c:extLst>
              <c:ext xmlns:c16="http://schemas.microsoft.com/office/drawing/2014/chart" uri="{C3380CC4-5D6E-409C-BE32-E72D297353CC}">
                <c16:uniqueId val="{00000013-6778-DE4D-B20A-389406AC61EA}"/>
              </c:ext>
            </c:extLst>
          </c:dPt>
          <c:dPt>
            <c:idx val="30"/>
            <c:bubble3D val="0"/>
            <c:spPr>
              <a:ln w="41275">
                <a:solidFill>
                  <a:srgbClr val="800000"/>
                </a:solidFill>
                <a:prstDash val="solid"/>
              </a:ln>
            </c:spPr>
            <c:extLst>
              <c:ext xmlns:c16="http://schemas.microsoft.com/office/drawing/2014/chart" uri="{C3380CC4-5D6E-409C-BE32-E72D297353CC}">
                <c16:uniqueId val="{00000015-6778-DE4D-B20A-389406AC61EA}"/>
              </c:ext>
            </c:extLst>
          </c:dPt>
          <c:dPt>
            <c:idx val="31"/>
            <c:bubble3D val="0"/>
            <c:spPr>
              <a:ln w="41275">
                <a:solidFill>
                  <a:srgbClr val="800000"/>
                </a:solidFill>
                <a:prstDash val="solid"/>
              </a:ln>
            </c:spPr>
            <c:extLst>
              <c:ext xmlns:c16="http://schemas.microsoft.com/office/drawing/2014/chart" uri="{C3380CC4-5D6E-409C-BE32-E72D297353CC}">
                <c16:uniqueId val="{00000017-6778-DE4D-B20A-389406AC61EA}"/>
              </c:ext>
            </c:extLst>
          </c:dPt>
          <c:dPt>
            <c:idx val="32"/>
            <c:bubble3D val="0"/>
            <c:spPr>
              <a:ln w="41275">
                <a:solidFill>
                  <a:srgbClr val="800000"/>
                </a:solidFill>
                <a:prstDash val="solid"/>
              </a:ln>
            </c:spPr>
            <c:extLst>
              <c:ext xmlns:c16="http://schemas.microsoft.com/office/drawing/2014/chart" uri="{C3380CC4-5D6E-409C-BE32-E72D297353CC}">
                <c16:uniqueId val="{00000019-6778-DE4D-B20A-389406AC61EA}"/>
              </c:ext>
            </c:extLst>
          </c:dPt>
          <c:dPt>
            <c:idx val="33"/>
            <c:bubble3D val="0"/>
            <c:spPr>
              <a:ln w="41275">
                <a:solidFill>
                  <a:srgbClr val="800000"/>
                </a:solidFill>
                <a:prstDash val="solid"/>
              </a:ln>
            </c:spPr>
            <c:extLst>
              <c:ext xmlns:c16="http://schemas.microsoft.com/office/drawing/2014/chart" uri="{C3380CC4-5D6E-409C-BE32-E72D297353CC}">
                <c16:uniqueId val="{0000001B-6778-DE4D-B20A-389406AC61EA}"/>
              </c:ext>
            </c:extLst>
          </c:dPt>
          <c:dPt>
            <c:idx val="34"/>
            <c:bubble3D val="0"/>
            <c:spPr>
              <a:ln w="41275">
                <a:solidFill>
                  <a:srgbClr val="800000"/>
                </a:solidFill>
                <a:prstDash val="solid"/>
              </a:ln>
            </c:spPr>
            <c:extLst>
              <c:ext xmlns:c16="http://schemas.microsoft.com/office/drawing/2014/chart" uri="{C3380CC4-5D6E-409C-BE32-E72D297353CC}">
                <c16:uniqueId val="{0000001D-6778-DE4D-B20A-389406AC61EA}"/>
              </c:ext>
            </c:extLst>
          </c:dPt>
          <c:dPt>
            <c:idx val="35"/>
            <c:bubble3D val="0"/>
            <c:spPr>
              <a:ln w="41275">
                <a:solidFill>
                  <a:srgbClr val="800000"/>
                </a:solidFill>
                <a:prstDash val="solid"/>
              </a:ln>
            </c:spPr>
            <c:extLst>
              <c:ext xmlns:c16="http://schemas.microsoft.com/office/drawing/2014/chart" uri="{C3380CC4-5D6E-409C-BE32-E72D297353CC}">
                <c16:uniqueId val="{0000001F-6778-DE4D-B20A-389406AC61EA}"/>
              </c:ext>
            </c:extLst>
          </c:dPt>
          <c:dPt>
            <c:idx val="36"/>
            <c:bubble3D val="0"/>
            <c:spPr>
              <a:ln w="41275">
                <a:solidFill>
                  <a:srgbClr val="800000"/>
                </a:solidFill>
                <a:prstDash val="solid"/>
              </a:ln>
            </c:spPr>
            <c:extLst>
              <c:ext xmlns:c16="http://schemas.microsoft.com/office/drawing/2014/chart" uri="{C3380CC4-5D6E-409C-BE32-E72D297353CC}">
                <c16:uniqueId val="{00000021-6778-DE4D-B20A-389406AC61EA}"/>
              </c:ext>
            </c:extLst>
          </c:dPt>
          <c:dPt>
            <c:idx val="37"/>
            <c:bubble3D val="0"/>
            <c:spPr>
              <a:ln w="41275">
                <a:solidFill>
                  <a:srgbClr val="800000"/>
                </a:solidFill>
                <a:prstDash val="solid"/>
              </a:ln>
            </c:spPr>
            <c:extLst>
              <c:ext xmlns:c16="http://schemas.microsoft.com/office/drawing/2014/chart" uri="{C3380CC4-5D6E-409C-BE32-E72D297353CC}">
                <c16:uniqueId val="{00000023-6778-DE4D-B20A-389406AC61EA}"/>
              </c:ext>
            </c:extLst>
          </c:dPt>
          <c:dPt>
            <c:idx val="38"/>
            <c:bubble3D val="0"/>
            <c:spPr>
              <a:ln w="41275">
                <a:solidFill>
                  <a:srgbClr val="800000"/>
                </a:solidFill>
                <a:prstDash val="solid"/>
              </a:ln>
            </c:spPr>
            <c:extLst>
              <c:ext xmlns:c16="http://schemas.microsoft.com/office/drawing/2014/chart" uri="{C3380CC4-5D6E-409C-BE32-E72D297353CC}">
                <c16:uniqueId val="{00000025-6778-DE4D-B20A-389406AC61EA}"/>
              </c:ext>
            </c:extLst>
          </c:dPt>
          <c:dPt>
            <c:idx val="39"/>
            <c:bubble3D val="0"/>
            <c:spPr>
              <a:ln w="41275">
                <a:solidFill>
                  <a:srgbClr val="800000"/>
                </a:solidFill>
                <a:prstDash val="solid"/>
              </a:ln>
            </c:spPr>
            <c:extLst>
              <c:ext xmlns:c16="http://schemas.microsoft.com/office/drawing/2014/chart" uri="{C3380CC4-5D6E-409C-BE32-E72D297353CC}">
                <c16:uniqueId val="{00000027-6778-DE4D-B20A-389406AC61EA}"/>
              </c:ext>
            </c:extLst>
          </c:dPt>
          <c:dPt>
            <c:idx val="50"/>
            <c:bubble3D val="0"/>
            <c:spPr>
              <a:ln w="41275">
                <a:solidFill>
                  <a:srgbClr val="800000"/>
                </a:solidFill>
                <a:prstDash val="solid"/>
              </a:ln>
            </c:spPr>
            <c:extLst>
              <c:ext xmlns:c16="http://schemas.microsoft.com/office/drawing/2014/chart" uri="{C3380CC4-5D6E-409C-BE32-E72D297353CC}">
                <c16:uniqueId val="{00000029-6778-DE4D-B20A-389406AC61EA}"/>
              </c:ext>
            </c:extLst>
          </c:dPt>
          <c:dPt>
            <c:idx val="51"/>
            <c:bubble3D val="0"/>
            <c:spPr>
              <a:ln w="41275">
                <a:solidFill>
                  <a:srgbClr val="800000"/>
                </a:solidFill>
                <a:prstDash val="solid"/>
              </a:ln>
            </c:spPr>
            <c:extLst>
              <c:ext xmlns:c16="http://schemas.microsoft.com/office/drawing/2014/chart" uri="{C3380CC4-5D6E-409C-BE32-E72D297353CC}">
                <c16:uniqueId val="{0000002B-6778-DE4D-B20A-389406AC61EA}"/>
              </c:ext>
            </c:extLst>
          </c:dPt>
          <c:dPt>
            <c:idx val="52"/>
            <c:bubble3D val="0"/>
            <c:spPr>
              <a:ln w="41275">
                <a:solidFill>
                  <a:srgbClr val="800000"/>
                </a:solidFill>
                <a:prstDash val="solid"/>
              </a:ln>
            </c:spPr>
            <c:extLst>
              <c:ext xmlns:c16="http://schemas.microsoft.com/office/drawing/2014/chart" uri="{C3380CC4-5D6E-409C-BE32-E72D297353CC}">
                <c16:uniqueId val="{0000002D-6778-DE4D-B20A-389406AC61EA}"/>
              </c:ext>
            </c:extLst>
          </c:dPt>
          <c:dPt>
            <c:idx val="53"/>
            <c:bubble3D val="0"/>
            <c:spPr>
              <a:ln w="41275">
                <a:solidFill>
                  <a:srgbClr val="800000"/>
                </a:solidFill>
                <a:prstDash val="solid"/>
              </a:ln>
            </c:spPr>
            <c:extLst>
              <c:ext xmlns:c16="http://schemas.microsoft.com/office/drawing/2014/chart" uri="{C3380CC4-5D6E-409C-BE32-E72D297353CC}">
                <c16:uniqueId val="{0000002F-6778-DE4D-B20A-389406AC61EA}"/>
              </c:ext>
            </c:extLst>
          </c:dPt>
          <c:dPt>
            <c:idx val="54"/>
            <c:bubble3D val="0"/>
            <c:spPr>
              <a:ln w="41275">
                <a:solidFill>
                  <a:srgbClr val="800000"/>
                </a:solidFill>
                <a:prstDash val="solid"/>
              </a:ln>
            </c:spPr>
            <c:extLst>
              <c:ext xmlns:c16="http://schemas.microsoft.com/office/drawing/2014/chart" uri="{C3380CC4-5D6E-409C-BE32-E72D297353CC}">
                <c16:uniqueId val="{00000031-6778-DE4D-B20A-389406AC61EA}"/>
              </c:ext>
            </c:extLst>
          </c:dPt>
          <c:dPt>
            <c:idx val="55"/>
            <c:bubble3D val="0"/>
            <c:spPr>
              <a:ln w="41275">
                <a:solidFill>
                  <a:srgbClr val="800000"/>
                </a:solidFill>
                <a:prstDash val="solid"/>
              </a:ln>
            </c:spPr>
            <c:extLst>
              <c:ext xmlns:c16="http://schemas.microsoft.com/office/drawing/2014/chart" uri="{C3380CC4-5D6E-409C-BE32-E72D297353CC}">
                <c16:uniqueId val="{00000033-6778-DE4D-B20A-389406AC61EA}"/>
              </c:ext>
            </c:extLst>
          </c:dPt>
          <c:dPt>
            <c:idx val="56"/>
            <c:bubble3D val="0"/>
            <c:spPr>
              <a:ln w="41275">
                <a:solidFill>
                  <a:srgbClr val="800000"/>
                </a:solidFill>
                <a:prstDash val="solid"/>
              </a:ln>
            </c:spPr>
            <c:extLst>
              <c:ext xmlns:c16="http://schemas.microsoft.com/office/drawing/2014/chart" uri="{C3380CC4-5D6E-409C-BE32-E72D297353CC}">
                <c16:uniqueId val="{00000035-6778-DE4D-B20A-389406AC61EA}"/>
              </c:ext>
            </c:extLst>
          </c:dPt>
          <c:dPt>
            <c:idx val="57"/>
            <c:bubble3D val="0"/>
            <c:spPr>
              <a:ln w="41275">
                <a:solidFill>
                  <a:srgbClr val="800000"/>
                </a:solidFill>
                <a:prstDash val="solid"/>
              </a:ln>
            </c:spPr>
            <c:extLst>
              <c:ext xmlns:c16="http://schemas.microsoft.com/office/drawing/2014/chart" uri="{C3380CC4-5D6E-409C-BE32-E72D297353CC}">
                <c16:uniqueId val="{00000037-6778-DE4D-B20A-389406AC61EA}"/>
              </c:ext>
            </c:extLst>
          </c:dPt>
          <c:dPt>
            <c:idx val="58"/>
            <c:bubble3D val="0"/>
            <c:spPr>
              <a:ln w="41275">
                <a:solidFill>
                  <a:srgbClr val="800000"/>
                </a:solidFill>
                <a:prstDash val="solid"/>
              </a:ln>
            </c:spPr>
            <c:extLst>
              <c:ext xmlns:c16="http://schemas.microsoft.com/office/drawing/2014/chart" uri="{C3380CC4-5D6E-409C-BE32-E72D297353CC}">
                <c16:uniqueId val="{00000039-6778-DE4D-B20A-389406AC61EA}"/>
              </c:ext>
            </c:extLst>
          </c:dPt>
          <c:dPt>
            <c:idx val="59"/>
            <c:bubble3D val="0"/>
            <c:spPr>
              <a:ln w="41275">
                <a:solidFill>
                  <a:srgbClr val="800000"/>
                </a:solidFill>
                <a:prstDash val="solid"/>
              </a:ln>
            </c:spPr>
            <c:extLst>
              <c:ext xmlns:c16="http://schemas.microsoft.com/office/drawing/2014/chart" uri="{C3380CC4-5D6E-409C-BE32-E72D297353CC}">
                <c16:uniqueId val="{0000003B-6778-DE4D-B20A-389406AC61EA}"/>
              </c:ext>
            </c:extLst>
          </c:dPt>
          <c:dPt>
            <c:idx val="70"/>
            <c:bubble3D val="0"/>
            <c:spPr>
              <a:ln w="41275">
                <a:solidFill>
                  <a:srgbClr val="800000"/>
                </a:solidFill>
                <a:prstDash val="solid"/>
              </a:ln>
            </c:spPr>
            <c:extLst>
              <c:ext xmlns:c16="http://schemas.microsoft.com/office/drawing/2014/chart" uri="{C3380CC4-5D6E-409C-BE32-E72D297353CC}">
                <c16:uniqueId val="{0000003D-6778-DE4D-B20A-389406AC61EA}"/>
              </c:ext>
            </c:extLst>
          </c:dPt>
          <c:dPt>
            <c:idx val="71"/>
            <c:bubble3D val="0"/>
            <c:spPr>
              <a:ln w="41275">
                <a:solidFill>
                  <a:srgbClr val="800000"/>
                </a:solidFill>
                <a:prstDash val="solid"/>
              </a:ln>
            </c:spPr>
            <c:extLst>
              <c:ext xmlns:c16="http://schemas.microsoft.com/office/drawing/2014/chart" uri="{C3380CC4-5D6E-409C-BE32-E72D297353CC}">
                <c16:uniqueId val="{0000003F-6778-DE4D-B20A-389406AC61EA}"/>
              </c:ext>
            </c:extLst>
          </c:dPt>
          <c:dPt>
            <c:idx val="72"/>
            <c:bubble3D val="0"/>
            <c:spPr>
              <a:ln w="41275">
                <a:solidFill>
                  <a:srgbClr val="800000"/>
                </a:solidFill>
                <a:prstDash val="solid"/>
              </a:ln>
            </c:spPr>
            <c:extLst>
              <c:ext xmlns:c16="http://schemas.microsoft.com/office/drawing/2014/chart" uri="{C3380CC4-5D6E-409C-BE32-E72D297353CC}">
                <c16:uniqueId val="{00000041-6778-DE4D-B20A-389406AC61EA}"/>
              </c:ext>
            </c:extLst>
          </c:dPt>
          <c:dPt>
            <c:idx val="73"/>
            <c:bubble3D val="0"/>
            <c:spPr>
              <a:ln w="41275">
                <a:solidFill>
                  <a:srgbClr val="800000"/>
                </a:solidFill>
                <a:prstDash val="solid"/>
              </a:ln>
            </c:spPr>
            <c:extLst>
              <c:ext xmlns:c16="http://schemas.microsoft.com/office/drawing/2014/chart" uri="{C3380CC4-5D6E-409C-BE32-E72D297353CC}">
                <c16:uniqueId val="{00000043-6778-DE4D-B20A-389406AC61EA}"/>
              </c:ext>
            </c:extLst>
          </c:dPt>
          <c:dPt>
            <c:idx val="74"/>
            <c:bubble3D val="0"/>
            <c:spPr>
              <a:ln w="41275">
                <a:solidFill>
                  <a:srgbClr val="800000"/>
                </a:solidFill>
                <a:prstDash val="solid"/>
              </a:ln>
            </c:spPr>
            <c:extLst>
              <c:ext xmlns:c16="http://schemas.microsoft.com/office/drawing/2014/chart" uri="{C3380CC4-5D6E-409C-BE32-E72D297353CC}">
                <c16:uniqueId val="{00000045-6778-DE4D-B20A-389406AC61EA}"/>
              </c:ext>
            </c:extLst>
          </c:dPt>
          <c:dPt>
            <c:idx val="75"/>
            <c:bubble3D val="0"/>
            <c:spPr>
              <a:ln w="41275">
                <a:solidFill>
                  <a:srgbClr val="800000"/>
                </a:solidFill>
                <a:prstDash val="solid"/>
              </a:ln>
            </c:spPr>
            <c:extLst>
              <c:ext xmlns:c16="http://schemas.microsoft.com/office/drawing/2014/chart" uri="{C3380CC4-5D6E-409C-BE32-E72D297353CC}">
                <c16:uniqueId val="{00000047-6778-DE4D-B20A-389406AC61EA}"/>
              </c:ext>
            </c:extLst>
          </c:dPt>
          <c:dPt>
            <c:idx val="76"/>
            <c:bubble3D val="0"/>
            <c:spPr>
              <a:ln w="41275">
                <a:solidFill>
                  <a:srgbClr val="800000"/>
                </a:solidFill>
                <a:prstDash val="solid"/>
              </a:ln>
            </c:spPr>
            <c:extLst>
              <c:ext xmlns:c16="http://schemas.microsoft.com/office/drawing/2014/chart" uri="{C3380CC4-5D6E-409C-BE32-E72D297353CC}">
                <c16:uniqueId val="{00000049-6778-DE4D-B20A-389406AC61EA}"/>
              </c:ext>
            </c:extLst>
          </c:dPt>
          <c:dPt>
            <c:idx val="77"/>
            <c:bubble3D val="0"/>
            <c:spPr>
              <a:ln w="41275">
                <a:solidFill>
                  <a:srgbClr val="800000"/>
                </a:solidFill>
                <a:prstDash val="solid"/>
              </a:ln>
            </c:spPr>
            <c:extLst>
              <c:ext xmlns:c16="http://schemas.microsoft.com/office/drawing/2014/chart" uri="{C3380CC4-5D6E-409C-BE32-E72D297353CC}">
                <c16:uniqueId val="{0000004B-6778-DE4D-B20A-389406AC61EA}"/>
              </c:ext>
            </c:extLst>
          </c:dPt>
          <c:dPt>
            <c:idx val="78"/>
            <c:bubble3D val="0"/>
            <c:spPr>
              <a:ln w="41275">
                <a:solidFill>
                  <a:srgbClr val="800000"/>
                </a:solidFill>
                <a:prstDash val="solid"/>
              </a:ln>
            </c:spPr>
            <c:extLst>
              <c:ext xmlns:c16="http://schemas.microsoft.com/office/drawing/2014/chart" uri="{C3380CC4-5D6E-409C-BE32-E72D297353CC}">
                <c16:uniqueId val="{0000004D-6778-DE4D-B20A-389406AC61EA}"/>
              </c:ext>
            </c:extLst>
          </c:dPt>
          <c:dPt>
            <c:idx val="79"/>
            <c:bubble3D val="0"/>
            <c:spPr>
              <a:ln w="41275">
                <a:solidFill>
                  <a:srgbClr val="800000"/>
                </a:solidFill>
                <a:prstDash val="solid"/>
              </a:ln>
            </c:spPr>
            <c:extLst>
              <c:ext xmlns:c16="http://schemas.microsoft.com/office/drawing/2014/chart" uri="{C3380CC4-5D6E-409C-BE32-E72D297353CC}">
                <c16:uniqueId val="{0000004F-6778-DE4D-B20A-389406AC61EA}"/>
              </c:ext>
            </c:extLst>
          </c:dPt>
          <c:dPt>
            <c:idx val="90"/>
            <c:bubble3D val="0"/>
            <c:spPr>
              <a:ln w="41275">
                <a:solidFill>
                  <a:srgbClr val="800000"/>
                </a:solidFill>
                <a:prstDash val="solid"/>
              </a:ln>
            </c:spPr>
            <c:extLst>
              <c:ext xmlns:c16="http://schemas.microsoft.com/office/drawing/2014/chart" uri="{C3380CC4-5D6E-409C-BE32-E72D297353CC}">
                <c16:uniqueId val="{00000051-6778-DE4D-B20A-389406AC61EA}"/>
              </c:ext>
            </c:extLst>
          </c:dPt>
          <c:dPt>
            <c:idx val="91"/>
            <c:bubble3D val="0"/>
            <c:spPr>
              <a:ln w="41275">
                <a:solidFill>
                  <a:srgbClr val="800000"/>
                </a:solidFill>
                <a:prstDash val="solid"/>
              </a:ln>
            </c:spPr>
            <c:extLst>
              <c:ext xmlns:c16="http://schemas.microsoft.com/office/drawing/2014/chart" uri="{C3380CC4-5D6E-409C-BE32-E72D297353CC}">
                <c16:uniqueId val="{00000053-6778-DE4D-B20A-389406AC61EA}"/>
              </c:ext>
            </c:extLst>
          </c:dPt>
          <c:dPt>
            <c:idx val="92"/>
            <c:bubble3D val="0"/>
            <c:spPr>
              <a:ln w="41275">
                <a:solidFill>
                  <a:srgbClr val="800000"/>
                </a:solidFill>
                <a:prstDash val="solid"/>
              </a:ln>
            </c:spPr>
            <c:extLst>
              <c:ext xmlns:c16="http://schemas.microsoft.com/office/drawing/2014/chart" uri="{C3380CC4-5D6E-409C-BE32-E72D297353CC}">
                <c16:uniqueId val="{00000055-6778-DE4D-B20A-389406AC61EA}"/>
              </c:ext>
            </c:extLst>
          </c:dPt>
          <c:dPt>
            <c:idx val="93"/>
            <c:bubble3D val="0"/>
            <c:spPr>
              <a:ln w="41275">
                <a:solidFill>
                  <a:srgbClr val="800000"/>
                </a:solidFill>
                <a:prstDash val="solid"/>
              </a:ln>
            </c:spPr>
            <c:extLst>
              <c:ext xmlns:c16="http://schemas.microsoft.com/office/drawing/2014/chart" uri="{C3380CC4-5D6E-409C-BE32-E72D297353CC}">
                <c16:uniqueId val="{00000057-6778-DE4D-B20A-389406AC61EA}"/>
              </c:ext>
            </c:extLst>
          </c:dPt>
          <c:dPt>
            <c:idx val="94"/>
            <c:bubble3D val="0"/>
            <c:spPr>
              <a:ln w="41275">
                <a:solidFill>
                  <a:srgbClr val="800000"/>
                </a:solidFill>
                <a:prstDash val="solid"/>
              </a:ln>
            </c:spPr>
            <c:extLst>
              <c:ext xmlns:c16="http://schemas.microsoft.com/office/drawing/2014/chart" uri="{C3380CC4-5D6E-409C-BE32-E72D297353CC}">
                <c16:uniqueId val="{00000059-6778-DE4D-B20A-389406AC61EA}"/>
              </c:ext>
            </c:extLst>
          </c:dPt>
          <c:dPt>
            <c:idx val="95"/>
            <c:bubble3D val="0"/>
            <c:spPr>
              <a:ln w="41275">
                <a:solidFill>
                  <a:srgbClr val="800000"/>
                </a:solidFill>
                <a:prstDash val="solid"/>
              </a:ln>
            </c:spPr>
            <c:extLst>
              <c:ext xmlns:c16="http://schemas.microsoft.com/office/drawing/2014/chart" uri="{C3380CC4-5D6E-409C-BE32-E72D297353CC}">
                <c16:uniqueId val="{0000005B-6778-DE4D-B20A-389406AC61EA}"/>
              </c:ext>
            </c:extLst>
          </c:dPt>
          <c:dPt>
            <c:idx val="96"/>
            <c:bubble3D val="0"/>
            <c:spPr>
              <a:ln w="41275">
                <a:solidFill>
                  <a:srgbClr val="800000"/>
                </a:solidFill>
                <a:prstDash val="solid"/>
              </a:ln>
            </c:spPr>
            <c:extLst>
              <c:ext xmlns:c16="http://schemas.microsoft.com/office/drawing/2014/chart" uri="{C3380CC4-5D6E-409C-BE32-E72D297353CC}">
                <c16:uniqueId val="{0000005D-6778-DE4D-B20A-389406AC61EA}"/>
              </c:ext>
            </c:extLst>
          </c:dPt>
          <c:dPt>
            <c:idx val="97"/>
            <c:bubble3D val="0"/>
            <c:spPr>
              <a:ln w="41275">
                <a:solidFill>
                  <a:srgbClr val="800000"/>
                </a:solidFill>
                <a:prstDash val="solid"/>
              </a:ln>
            </c:spPr>
            <c:extLst>
              <c:ext xmlns:c16="http://schemas.microsoft.com/office/drawing/2014/chart" uri="{C3380CC4-5D6E-409C-BE32-E72D297353CC}">
                <c16:uniqueId val="{0000005F-6778-DE4D-B20A-389406AC61EA}"/>
              </c:ext>
            </c:extLst>
          </c:dPt>
          <c:dPt>
            <c:idx val="98"/>
            <c:bubble3D val="0"/>
            <c:spPr>
              <a:ln w="41275">
                <a:solidFill>
                  <a:srgbClr val="800000"/>
                </a:solidFill>
                <a:prstDash val="solid"/>
              </a:ln>
            </c:spPr>
            <c:extLst>
              <c:ext xmlns:c16="http://schemas.microsoft.com/office/drawing/2014/chart" uri="{C3380CC4-5D6E-409C-BE32-E72D297353CC}">
                <c16:uniqueId val="{00000061-6778-DE4D-B20A-389406AC61EA}"/>
              </c:ext>
            </c:extLst>
          </c:dPt>
          <c:cat>
            <c:numRef>
              <c:f>Sheet1!$A$2:$A$92</c:f>
              <c:numCache>
                <c:formatCode>General</c:formatCode>
                <c:ptCount val="91"/>
                <c:pt idx="0">
                  <c:v>5</c:v>
                </c:pt>
                <c:pt idx="5">
                  <c:v>10</c:v>
                </c:pt>
                <c:pt idx="10">
                  <c:v>15</c:v>
                </c:pt>
                <c:pt idx="15">
                  <c:v>20</c:v>
                </c:pt>
                <c:pt idx="20">
                  <c:v>25</c:v>
                </c:pt>
                <c:pt idx="25">
                  <c:v>30</c:v>
                </c:pt>
                <c:pt idx="30">
                  <c:v>35</c:v>
                </c:pt>
                <c:pt idx="35">
                  <c:v>40</c:v>
                </c:pt>
                <c:pt idx="40">
                  <c:v>45</c:v>
                </c:pt>
                <c:pt idx="45">
                  <c:v>50</c:v>
                </c:pt>
                <c:pt idx="50">
                  <c:v>55</c:v>
                </c:pt>
                <c:pt idx="55">
                  <c:v>60</c:v>
                </c:pt>
                <c:pt idx="60">
                  <c:v>65</c:v>
                </c:pt>
                <c:pt idx="65">
                  <c:v>70</c:v>
                </c:pt>
                <c:pt idx="70">
                  <c:v>75</c:v>
                </c:pt>
                <c:pt idx="75">
                  <c:v>80</c:v>
                </c:pt>
                <c:pt idx="80">
                  <c:v>85</c:v>
                </c:pt>
                <c:pt idx="85">
                  <c:v>90</c:v>
                </c:pt>
                <c:pt idx="90">
                  <c:v>95</c:v>
                </c:pt>
              </c:numCache>
            </c:numRef>
          </c:cat>
          <c:val>
            <c:numRef>
              <c:f>Sheet1!$B$2:$B$92</c:f>
              <c:numCache>
                <c:formatCode>General</c:formatCode>
                <c:ptCount val="91"/>
                <c:pt idx="0">
                  <c:v>6.3933106371527604E-3</c:v>
                </c:pt>
                <c:pt idx="1">
                  <c:v>3.74153735555672E-3</c:v>
                </c:pt>
                <c:pt idx="2">
                  <c:v>1.36592639722699E-3</c:v>
                </c:pt>
                <c:pt idx="3">
                  <c:v>3.33686221253515E-4</c:v>
                </c:pt>
                <c:pt idx="4">
                  <c:v>6.4199801735221004E-5</c:v>
                </c:pt>
                <c:pt idx="5">
                  <c:v>-4.9418485714480896E-4</c:v>
                </c:pt>
                <c:pt idx="6">
                  <c:v>-1.4342725731486601E-4</c:v>
                </c:pt>
                <c:pt idx="7">
                  <c:v>6.9198566421824301E-4</c:v>
                </c:pt>
                <c:pt idx="8">
                  <c:v>7.4123357555433596E-4</c:v>
                </c:pt>
                <c:pt idx="9">
                  <c:v>9.5406143785359504E-4</c:v>
                </c:pt>
                <c:pt idx="10">
                  <c:v>1.54383367158873E-3</c:v>
                </c:pt>
                <c:pt idx="11">
                  <c:v>2.1860959118644801E-3</c:v>
                </c:pt>
                <c:pt idx="12">
                  <c:v>2.6691977144117701E-3</c:v>
                </c:pt>
                <c:pt idx="13">
                  <c:v>3.1329292391835098E-3</c:v>
                </c:pt>
                <c:pt idx="14">
                  <c:v>3.5093866410853599E-3</c:v>
                </c:pt>
                <c:pt idx="15">
                  <c:v>3.29660293632972E-3</c:v>
                </c:pt>
                <c:pt idx="16">
                  <c:v>3.7718715199635002E-3</c:v>
                </c:pt>
                <c:pt idx="17">
                  <c:v>4.2342844213829698E-3</c:v>
                </c:pt>
                <c:pt idx="18">
                  <c:v>4.3747293920841897E-3</c:v>
                </c:pt>
                <c:pt idx="19">
                  <c:v>4.8036040221421999E-3</c:v>
                </c:pt>
                <c:pt idx="20">
                  <c:v>5.08627560302279E-3</c:v>
                </c:pt>
                <c:pt idx="21">
                  <c:v>5.2229797603855497E-3</c:v>
                </c:pt>
                <c:pt idx="22">
                  <c:v>5.3145985232461203E-3</c:v>
                </c:pt>
                <c:pt idx="23">
                  <c:v>5.6555318405344703E-3</c:v>
                </c:pt>
                <c:pt idx="24">
                  <c:v>6.0657836748021499E-3</c:v>
                </c:pt>
                <c:pt idx="25">
                  <c:v>6.6229772856274396E-3</c:v>
                </c:pt>
                <c:pt idx="26">
                  <c:v>6.9922032906713097E-3</c:v>
                </c:pt>
                <c:pt idx="27">
                  <c:v>7.0493390154924502E-3</c:v>
                </c:pt>
                <c:pt idx="28">
                  <c:v>7.3340778917516799E-3</c:v>
                </c:pt>
                <c:pt idx="29">
                  <c:v>7.7164863338896796E-3</c:v>
                </c:pt>
                <c:pt idx="30">
                  <c:v>7.8455663901644407E-3</c:v>
                </c:pt>
                <c:pt idx="31">
                  <c:v>8.0536189396352102E-3</c:v>
                </c:pt>
                <c:pt idx="32">
                  <c:v>8.2571193900000707E-3</c:v>
                </c:pt>
                <c:pt idx="33">
                  <c:v>8.5065157703159196E-3</c:v>
                </c:pt>
                <c:pt idx="34">
                  <c:v>8.4975742592483892E-3</c:v>
                </c:pt>
                <c:pt idx="35">
                  <c:v>8.7660614196056908E-3</c:v>
                </c:pt>
                <c:pt idx="36">
                  <c:v>8.7726804242513994E-3</c:v>
                </c:pt>
                <c:pt idx="37">
                  <c:v>9.0381420943637207E-3</c:v>
                </c:pt>
                <c:pt idx="38">
                  <c:v>9.0599138127447597E-3</c:v>
                </c:pt>
                <c:pt idx="39">
                  <c:v>9.3874611708821797E-3</c:v>
                </c:pt>
                <c:pt idx="40">
                  <c:v>9.4955403491272898E-3</c:v>
                </c:pt>
                <c:pt idx="41">
                  <c:v>9.5769983391220895E-3</c:v>
                </c:pt>
                <c:pt idx="42">
                  <c:v>9.5574197973151698E-3</c:v>
                </c:pt>
                <c:pt idx="43">
                  <c:v>9.7624267906815301E-3</c:v>
                </c:pt>
                <c:pt idx="44">
                  <c:v>1.0041025461666801E-2</c:v>
                </c:pt>
                <c:pt idx="45">
                  <c:v>1.0097315006456499E-2</c:v>
                </c:pt>
                <c:pt idx="46">
                  <c:v>1.0104213360395201E-2</c:v>
                </c:pt>
                <c:pt idx="47">
                  <c:v>1.02522279515509E-2</c:v>
                </c:pt>
                <c:pt idx="48">
                  <c:v>1.03232118058765E-2</c:v>
                </c:pt>
                <c:pt idx="49">
                  <c:v>1.04886375044484E-2</c:v>
                </c:pt>
                <c:pt idx="50">
                  <c:v>1.0662655987191801E-2</c:v>
                </c:pt>
                <c:pt idx="51">
                  <c:v>1.07240149940691E-2</c:v>
                </c:pt>
                <c:pt idx="52">
                  <c:v>1.0639966796521801E-2</c:v>
                </c:pt>
                <c:pt idx="53">
                  <c:v>1.06035893420589E-2</c:v>
                </c:pt>
                <c:pt idx="54">
                  <c:v>1.0547320955522001E-2</c:v>
                </c:pt>
                <c:pt idx="55">
                  <c:v>1.04651324879825E-2</c:v>
                </c:pt>
                <c:pt idx="56">
                  <c:v>1.0510837662636399E-2</c:v>
                </c:pt>
                <c:pt idx="57">
                  <c:v>1.07196540194259E-2</c:v>
                </c:pt>
                <c:pt idx="58">
                  <c:v>1.06707461504552E-2</c:v>
                </c:pt>
                <c:pt idx="59">
                  <c:v>1.06420276663622E-2</c:v>
                </c:pt>
                <c:pt idx="60">
                  <c:v>1.0697881675188601E-2</c:v>
                </c:pt>
                <c:pt idx="61">
                  <c:v>1.0828256638862201E-2</c:v>
                </c:pt>
                <c:pt idx="62">
                  <c:v>1.1014594975545799E-2</c:v>
                </c:pt>
                <c:pt idx="63">
                  <c:v>1.0841482392071699E-2</c:v>
                </c:pt>
                <c:pt idx="64">
                  <c:v>1.09973970004167E-2</c:v>
                </c:pt>
                <c:pt idx="65">
                  <c:v>1.13107495578468E-2</c:v>
                </c:pt>
                <c:pt idx="66">
                  <c:v>1.1415833609555399E-2</c:v>
                </c:pt>
                <c:pt idx="67">
                  <c:v>1.1619691734149999E-2</c:v>
                </c:pt>
                <c:pt idx="68">
                  <c:v>1.15931512002992E-2</c:v>
                </c:pt>
                <c:pt idx="69">
                  <c:v>1.1654547432003601E-2</c:v>
                </c:pt>
                <c:pt idx="70">
                  <c:v>1.2007653435097699E-2</c:v>
                </c:pt>
                <c:pt idx="71">
                  <c:v>1.19584430662156E-2</c:v>
                </c:pt>
                <c:pt idx="72">
                  <c:v>1.20181698118598E-2</c:v>
                </c:pt>
                <c:pt idx="73">
                  <c:v>1.21213877562807E-2</c:v>
                </c:pt>
                <c:pt idx="74">
                  <c:v>1.19617605230948E-2</c:v>
                </c:pt>
                <c:pt idx="75">
                  <c:v>1.21535614494675E-2</c:v>
                </c:pt>
                <c:pt idx="76">
                  <c:v>1.22947132064413E-2</c:v>
                </c:pt>
                <c:pt idx="77">
                  <c:v>1.2274369334984001E-2</c:v>
                </c:pt>
                <c:pt idx="78">
                  <c:v>1.2543127362491E-2</c:v>
                </c:pt>
                <c:pt idx="79">
                  <c:v>1.2549525198852799E-2</c:v>
                </c:pt>
                <c:pt idx="80">
                  <c:v>1.2729802687390299E-2</c:v>
                </c:pt>
                <c:pt idx="81">
                  <c:v>1.26131141834995E-2</c:v>
                </c:pt>
                <c:pt idx="82">
                  <c:v>1.2985926641713001E-2</c:v>
                </c:pt>
                <c:pt idx="83">
                  <c:v>1.32636942426876E-2</c:v>
                </c:pt>
                <c:pt idx="84">
                  <c:v>1.32549955122583E-2</c:v>
                </c:pt>
                <c:pt idx="85">
                  <c:v>1.33793728332996E-2</c:v>
                </c:pt>
                <c:pt idx="86">
                  <c:v>1.3920335559464E-2</c:v>
                </c:pt>
                <c:pt idx="87">
                  <c:v>1.4216588221267101E-2</c:v>
                </c:pt>
                <c:pt idx="88">
                  <c:v>1.41112706275051E-2</c:v>
                </c:pt>
                <c:pt idx="89">
                  <c:v>1.4386559960101899E-2</c:v>
                </c:pt>
                <c:pt idx="90">
                  <c:v>1.5243520230658E-2</c:v>
                </c:pt>
              </c:numCache>
            </c:numRef>
          </c:val>
          <c:smooth val="0"/>
          <c:extLst>
            <c:ext xmlns:c16="http://schemas.microsoft.com/office/drawing/2014/chart" uri="{C3380CC4-5D6E-409C-BE32-E72D297353CC}">
              <c16:uniqueId val="{00000062-6778-DE4D-B20A-389406AC61EA}"/>
            </c:ext>
          </c:extLst>
        </c:ser>
        <c:ser>
          <c:idx val="0"/>
          <c:order val="1"/>
          <c:tx>
            <c:strRef>
              <c:f>Sheet1!$C$1</c:f>
              <c:strCache>
                <c:ptCount val="1"/>
                <c:pt idx="0">
                  <c:v>net income</c:v>
                </c:pt>
              </c:strCache>
            </c:strRef>
          </c:tx>
          <c:spPr>
            <a:ln w="41275">
              <a:solidFill>
                <a:srgbClr val="006600"/>
              </a:solidFill>
            </a:ln>
          </c:spPr>
          <c:marker>
            <c:symbol val="none"/>
          </c:marker>
          <c:cat>
            <c:numRef>
              <c:f>Sheet1!$A$2:$A$92</c:f>
              <c:numCache>
                <c:formatCode>General</c:formatCode>
                <c:ptCount val="91"/>
                <c:pt idx="0">
                  <c:v>5</c:v>
                </c:pt>
                <c:pt idx="5">
                  <c:v>10</c:v>
                </c:pt>
                <c:pt idx="10">
                  <c:v>15</c:v>
                </c:pt>
                <c:pt idx="15">
                  <c:v>20</c:v>
                </c:pt>
                <c:pt idx="20">
                  <c:v>25</c:v>
                </c:pt>
                <c:pt idx="25">
                  <c:v>30</c:v>
                </c:pt>
                <c:pt idx="30">
                  <c:v>35</c:v>
                </c:pt>
                <c:pt idx="35">
                  <c:v>40</c:v>
                </c:pt>
                <c:pt idx="40">
                  <c:v>45</c:v>
                </c:pt>
                <c:pt idx="45">
                  <c:v>50</c:v>
                </c:pt>
                <c:pt idx="50">
                  <c:v>55</c:v>
                </c:pt>
                <c:pt idx="55">
                  <c:v>60</c:v>
                </c:pt>
                <c:pt idx="60">
                  <c:v>65</c:v>
                </c:pt>
                <c:pt idx="65">
                  <c:v>70</c:v>
                </c:pt>
                <c:pt idx="70">
                  <c:v>75</c:v>
                </c:pt>
                <c:pt idx="75">
                  <c:v>80</c:v>
                </c:pt>
                <c:pt idx="80">
                  <c:v>85</c:v>
                </c:pt>
                <c:pt idx="85">
                  <c:v>90</c:v>
                </c:pt>
                <c:pt idx="90">
                  <c:v>95</c:v>
                </c:pt>
              </c:numCache>
            </c:numRef>
          </c:cat>
          <c:val>
            <c:numRef>
              <c:f>Sheet1!$C$2:$C$92</c:f>
              <c:numCache>
                <c:formatCode>General</c:formatCode>
                <c:ptCount val="91"/>
                <c:pt idx="0">
                  <c:v>1.1129805905705E-2</c:v>
                </c:pt>
                <c:pt idx="1">
                  <c:v>1.1351546512290599E-2</c:v>
                </c:pt>
                <c:pt idx="2">
                  <c:v>1.2538205454135601E-2</c:v>
                </c:pt>
                <c:pt idx="3">
                  <c:v>1.2746943545551399E-2</c:v>
                </c:pt>
                <c:pt idx="4">
                  <c:v>1.2057496364721299E-2</c:v>
                </c:pt>
                <c:pt idx="5">
                  <c:v>1.19652753722943E-2</c:v>
                </c:pt>
                <c:pt idx="6">
                  <c:v>1.2015830961809901E-2</c:v>
                </c:pt>
                <c:pt idx="7">
                  <c:v>1.16170885555769E-2</c:v>
                </c:pt>
                <c:pt idx="8">
                  <c:v>1.11868041080874E-2</c:v>
                </c:pt>
                <c:pt idx="9">
                  <c:v>1.08803379103497E-2</c:v>
                </c:pt>
                <c:pt idx="10">
                  <c:v>1.1014673768194899E-2</c:v>
                </c:pt>
                <c:pt idx="11">
                  <c:v>1.11005379841862E-2</c:v>
                </c:pt>
                <c:pt idx="12">
                  <c:v>1.10951422802998E-2</c:v>
                </c:pt>
                <c:pt idx="13">
                  <c:v>1.0844501338138E-2</c:v>
                </c:pt>
                <c:pt idx="14">
                  <c:v>1.06021609434322E-2</c:v>
                </c:pt>
                <c:pt idx="15">
                  <c:v>1.04234222767849E-2</c:v>
                </c:pt>
                <c:pt idx="16">
                  <c:v>1.04662144440031E-2</c:v>
                </c:pt>
                <c:pt idx="17">
                  <c:v>1.0429491692608499E-2</c:v>
                </c:pt>
                <c:pt idx="18">
                  <c:v>1.04133079162938E-2</c:v>
                </c:pt>
                <c:pt idx="19">
                  <c:v>1.02365399785536E-2</c:v>
                </c:pt>
                <c:pt idx="20">
                  <c:v>1.03400721541158E-2</c:v>
                </c:pt>
                <c:pt idx="21">
                  <c:v>1.01621383918258E-2</c:v>
                </c:pt>
                <c:pt idx="22">
                  <c:v>1.0344250136158599E-2</c:v>
                </c:pt>
                <c:pt idx="23">
                  <c:v>1.0440763533590599E-2</c:v>
                </c:pt>
                <c:pt idx="24">
                  <c:v>1.04260883923602E-2</c:v>
                </c:pt>
                <c:pt idx="25">
                  <c:v>1.02758166666266E-2</c:v>
                </c:pt>
                <c:pt idx="26">
                  <c:v>1.0504285720650999E-2</c:v>
                </c:pt>
                <c:pt idx="27">
                  <c:v>1.0641115572781201E-2</c:v>
                </c:pt>
                <c:pt idx="28">
                  <c:v>1.06548900339778E-2</c:v>
                </c:pt>
                <c:pt idx="29">
                  <c:v>1.06755953668552E-2</c:v>
                </c:pt>
                <c:pt idx="30">
                  <c:v>1.07361375977064E-2</c:v>
                </c:pt>
                <c:pt idx="31">
                  <c:v>1.05636701859471E-2</c:v>
                </c:pt>
                <c:pt idx="32">
                  <c:v>1.06596349748524E-2</c:v>
                </c:pt>
                <c:pt idx="33">
                  <c:v>1.06717627469424E-2</c:v>
                </c:pt>
                <c:pt idx="34">
                  <c:v>1.06990078458236E-2</c:v>
                </c:pt>
                <c:pt idx="35">
                  <c:v>1.08935515067157E-2</c:v>
                </c:pt>
                <c:pt idx="36">
                  <c:v>1.09953199173867E-2</c:v>
                </c:pt>
                <c:pt idx="37">
                  <c:v>1.10018610534288E-2</c:v>
                </c:pt>
                <c:pt idx="38">
                  <c:v>1.11680746629522E-2</c:v>
                </c:pt>
                <c:pt idx="39">
                  <c:v>1.12022696680345E-2</c:v>
                </c:pt>
                <c:pt idx="40">
                  <c:v>1.1294194026945301E-2</c:v>
                </c:pt>
                <c:pt idx="41">
                  <c:v>1.1401711837159E-2</c:v>
                </c:pt>
                <c:pt idx="42">
                  <c:v>1.13319260900566E-2</c:v>
                </c:pt>
                <c:pt idx="43">
                  <c:v>1.13268138750948E-2</c:v>
                </c:pt>
                <c:pt idx="44">
                  <c:v>1.1381316333631399E-2</c:v>
                </c:pt>
                <c:pt idx="45">
                  <c:v>1.1357141011359101E-2</c:v>
                </c:pt>
                <c:pt idx="46">
                  <c:v>1.1278370457066899E-2</c:v>
                </c:pt>
                <c:pt idx="47">
                  <c:v>1.1212791308519401E-2</c:v>
                </c:pt>
                <c:pt idx="48">
                  <c:v>1.11541126952073E-2</c:v>
                </c:pt>
                <c:pt idx="49">
                  <c:v>1.12125493143127E-2</c:v>
                </c:pt>
                <c:pt idx="50">
                  <c:v>1.13323473117821E-2</c:v>
                </c:pt>
                <c:pt idx="51">
                  <c:v>1.1357592457546899E-2</c:v>
                </c:pt>
                <c:pt idx="52">
                  <c:v>1.1323099926666901E-2</c:v>
                </c:pt>
                <c:pt idx="53">
                  <c:v>1.12608735745852E-2</c:v>
                </c:pt>
                <c:pt idx="54">
                  <c:v>1.11903332370831E-2</c:v>
                </c:pt>
                <c:pt idx="55">
                  <c:v>1.1048755391716901E-2</c:v>
                </c:pt>
                <c:pt idx="56">
                  <c:v>1.11053337629288E-2</c:v>
                </c:pt>
                <c:pt idx="57">
                  <c:v>1.1255558125847999E-2</c:v>
                </c:pt>
                <c:pt idx="58">
                  <c:v>1.13040161397302E-2</c:v>
                </c:pt>
                <c:pt idx="59">
                  <c:v>1.1288334963487599E-2</c:v>
                </c:pt>
                <c:pt idx="60">
                  <c:v>1.1326095324941899E-2</c:v>
                </c:pt>
                <c:pt idx="61">
                  <c:v>1.1566233745873501E-2</c:v>
                </c:pt>
                <c:pt idx="62">
                  <c:v>1.1701429394093001E-2</c:v>
                </c:pt>
                <c:pt idx="63">
                  <c:v>1.1789402667943901E-2</c:v>
                </c:pt>
                <c:pt idx="64">
                  <c:v>1.18243111067768E-2</c:v>
                </c:pt>
                <c:pt idx="65">
                  <c:v>1.1842674978870701E-2</c:v>
                </c:pt>
                <c:pt idx="66">
                  <c:v>1.19456975120682E-2</c:v>
                </c:pt>
                <c:pt idx="67">
                  <c:v>1.20564507880632E-2</c:v>
                </c:pt>
                <c:pt idx="68">
                  <c:v>1.21764836957756E-2</c:v>
                </c:pt>
                <c:pt idx="69">
                  <c:v>1.22662242294631E-2</c:v>
                </c:pt>
                <c:pt idx="70">
                  <c:v>1.23501722798152E-2</c:v>
                </c:pt>
                <c:pt idx="71">
                  <c:v>1.2342771344826999E-2</c:v>
                </c:pt>
                <c:pt idx="72">
                  <c:v>1.2303739185295599E-2</c:v>
                </c:pt>
                <c:pt idx="73">
                  <c:v>1.21540286700117E-2</c:v>
                </c:pt>
                <c:pt idx="74">
                  <c:v>1.22723845978154E-2</c:v>
                </c:pt>
                <c:pt idx="75">
                  <c:v>1.21583654121253E-2</c:v>
                </c:pt>
                <c:pt idx="76">
                  <c:v>1.2026846930786501E-2</c:v>
                </c:pt>
                <c:pt idx="77">
                  <c:v>1.2029070144935299E-2</c:v>
                </c:pt>
                <c:pt idx="78">
                  <c:v>1.19451416964716E-2</c:v>
                </c:pt>
                <c:pt idx="79">
                  <c:v>1.2065054176571E-2</c:v>
                </c:pt>
                <c:pt idx="80">
                  <c:v>1.20705110210506E-2</c:v>
                </c:pt>
                <c:pt idx="81">
                  <c:v>1.18411081866477E-2</c:v>
                </c:pt>
                <c:pt idx="82">
                  <c:v>1.1805085141870999E-2</c:v>
                </c:pt>
                <c:pt idx="83">
                  <c:v>1.1708620324277099E-2</c:v>
                </c:pt>
                <c:pt idx="84">
                  <c:v>1.20304123211805E-2</c:v>
                </c:pt>
                <c:pt idx="85">
                  <c:v>1.2511157920686499E-2</c:v>
                </c:pt>
                <c:pt idx="86">
                  <c:v>1.29404454218656E-2</c:v>
                </c:pt>
                <c:pt idx="87">
                  <c:v>1.26389027318179E-2</c:v>
                </c:pt>
                <c:pt idx="88">
                  <c:v>1.30264159557727E-2</c:v>
                </c:pt>
                <c:pt idx="89">
                  <c:v>1.3846585785551899E-2</c:v>
                </c:pt>
                <c:pt idx="90">
                  <c:v>1.35682643782609E-2</c:v>
                </c:pt>
              </c:numCache>
            </c:numRef>
          </c:val>
          <c:smooth val="0"/>
          <c:extLst>
            <c:ext xmlns:c16="http://schemas.microsoft.com/office/drawing/2014/chart" uri="{C3380CC4-5D6E-409C-BE32-E72D297353CC}">
              <c16:uniqueId val="{00000063-6778-DE4D-B20A-389406AC61EA}"/>
            </c:ext>
          </c:extLst>
        </c:ser>
        <c:dLbls>
          <c:showLegendKey val="0"/>
          <c:showVal val="0"/>
          <c:showCatName val="0"/>
          <c:showSerName val="0"/>
          <c:showPercent val="0"/>
          <c:showBubbleSize val="0"/>
        </c:dLbls>
        <c:smooth val="0"/>
        <c:axId val="-2056240424"/>
        <c:axId val="-2056938936"/>
      </c:lineChart>
      <c:catAx>
        <c:axId val="-2056240424"/>
        <c:scaling>
          <c:orientation val="minMax"/>
        </c:scaling>
        <c:delete val="0"/>
        <c:axPos val="b"/>
        <c:title>
          <c:tx>
            <c:rich>
              <a:bodyPr/>
              <a:lstStyle/>
              <a:p>
                <a:pPr>
                  <a:defRPr sz="1800"/>
                </a:pPr>
                <a:r>
                  <a:rPr lang="en-US" sz="1800" dirty="0"/>
                  <a:t>Percentile of household income</a:t>
                </a:r>
              </a:p>
            </c:rich>
          </c:tx>
          <c:layout>
            <c:manualLayout>
              <c:xMode val="edge"/>
              <c:yMode val="edge"/>
              <c:x val="0.2936375124986112"/>
              <c:y val="0.92265674184349877"/>
            </c:manualLayout>
          </c:layout>
          <c:overlay val="0"/>
          <c:spPr>
            <a:noFill/>
            <a:ln w="25400">
              <a:noFill/>
            </a:ln>
          </c:spPr>
        </c:title>
        <c:numFmt formatCode="General" sourceLinked="0"/>
        <c:majorTickMark val="out"/>
        <c:minorTickMark val="none"/>
        <c:tickLblPos val="low"/>
        <c:spPr>
          <a:ln w="3175">
            <a:solidFill>
              <a:schemeClr val="tx1"/>
            </a:solidFill>
            <a:prstDash val="solid"/>
          </a:ln>
        </c:spPr>
        <c:txPr>
          <a:bodyPr rot="0" vert="horz"/>
          <a:lstStyle/>
          <a:p>
            <a:pPr>
              <a:defRPr sz="1400"/>
            </a:pPr>
            <a:endParaRPr lang="en-US"/>
          </a:p>
        </c:txPr>
        <c:crossAx val="-2056938936"/>
        <c:crossesAt val="-1"/>
        <c:auto val="1"/>
        <c:lblAlgn val="ctr"/>
        <c:lblOffset val="100"/>
        <c:tickLblSkip val="1"/>
        <c:tickMarkSkip val="5"/>
        <c:noMultiLvlLbl val="0"/>
      </c:catAx>
      <c:valAx>
        <c:axId val="-2056938936"/>
        <c:scaling>
          <c:orientation val="minMax"/>
          <c:max val="0.02"/>
          <c:min val="0"/>
        </c:scaling>
        <c:delete val="0"/>
        <c:axPos val="l"/>
        <c:majorGridlines>
          <c:spPr>
            <a:ln w="3175">
              <a:solidFill>
                <a:schemeClr val="tx1">
                  <a:alpha val="50000"/>
                </a:schemeClr>
              </a:solidFill>
              <a:prstDash val="dash"/>
            </a:ln>
          </c:spPr>
        </c:majorGridlines>
        <c:title>
          <c:tx>
            <c:rich>
              <a:bodyPr rot="-5400000" vert="horz"/>
              <a:lstStyle/>
              <a:p>
                <a:pPr>
                  <a:defRPr sz="1800"/>
                </a:pPr>
                <a:r>
                  <a:rPr lang="en-GB" sz="1800" dirty="0"/>
                  <a:t>Annual real growth 1994-2015</a:t>
                </a:r>
                <a:r>
                  <a:rPr lang="en-GB" sz="1800" baseline="0" dirty="0"/>
                  <a:t> (%)</a:t>
                </a:r>
                <a:endParaRPr lang="en-GB" sz="1800" dirty="0"/>
              </a:p>
            </c:rich>
          </c:tx>
          <c:overlay val="0"/>
        </c:title>
        <c:numFmt formatCode="0.0%" sourceLinked="0"/>
        <c:majorTickMark val="out"/>
        <c:minorTickMark val="none"/>
        <c:tickLblPos val="nextTo"/>
        <c:spPr>
          <a:ln w="3175">
            <a:solidFill>
              <a:schemeClr val="tx1"/>
            </a:solidFill>
            <a:prstDash val="solid"/>
          </a:ln>
        </c:spPr>
        <c:txPr>
          <a:bodyPr rot="0" vert="horz"/>
          <a:lstStyle/>
          <a:p>
            <a:pPr>
              <a:defRPr sz="1400"/>
            </a:pPr>
            <a:endParaRPr lang="en-US"/>
          </a:p>
        </c:txPr>
        <c:crossAx val="-2056240424"/>
        <c:crosses val="autoZero"/>
        <c:crossBetween val="midCat"/>
        <c:majorUnit val="5.000000000000001E-3"/>
      </c:valAx>
      <c:spPr>
        <a:noFill/>
        <a:ln w="25400">
          <a:noFill/>
        </a:ln>
      </c:spPr>
    </c:plotArea>
    <c:plotVisOnly val="1"/>
    <c:dispBlanksAs val="gap"/>
    <c:showDLblsOverMax val="0"/>
  </c:chart>
  <c:spPr>
    <a:noFill/>
    <a:ln>
      <a:noFill/>
    </a:ln>
  </c:spPr>
  <c:txPr>
    <a:bodyPr/>
    <a:lstStyle/>
    <a:p>
      <a:pPr>
        <a:defRPr sz="1200" b="0" i="0" u="none" strike="noStrike" baseline="0">
          <a:solidFill>
            <a:schemeClr val="tx1"/>
          </a:solidFill>
          <a:latin typeface="+mn-lt"/>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36507755891592"/>
          <c:y val="4.8300548564302014E-2"/>
          <c:w val="0.81894386201391522"/>
          <c:h val="0.7926525188957495"/>
        </c:manualLayout>
      </c:layout>
      <c:lineChart>
        <c:grouping val="standard"/>
        <c:varyColors val="0"/>
        <c:ser>
          <c:idx val="0"/>
          <c:order val="2"/>
          <c:spPr>
            <a:ln w="38100"/>
          </c:spPr>
          <c:marker>
            <c:symbol val="none"/>
          </c:marker>
          <c:cat>
            <c:strRef>
              <c:f>Sheet1!$AF$1:$BY$1</c:f>
              <c:strCache>
                <c:ptCount val="46"/>
                <c:pt idx="0">
                  <c:v>1978/79</c:v>
                </c:pt>
                <c:pt idx="1">
                  <c:v>1979/80</c:v>
                </c:pt>
                <c:pt idx="2">
                  <c:v>1980/81</c:v>
                </c:pt>
                <c:pt idx="3">
                  <c:v>1981/82</c:v>
                </c:pt>
                <c:pt idx="4">
                  <c:v>1982/83</c:v>
                </c:pt>
                <c:pt idx="5">
                  <c:v>1983/84</c:v>
                </c:pt>
                <c:pt idx="6">
                  <c:v>1984/85</c:v>
                </c:pt>
                <c:pt idx="7">
                  <c:v>1985/86</c:v>
                </c:pt>
                <c:pt idx="8">
                  <c:v>1986/87</c:v>
                </c:pt>
                <c:pt idx="9">
                  <c:v>1987/88</c:v>
                </c:pt>
                <c:pt idx="10">
                  <c:v>1988/89</c:v>
                </c:pt>
                <c:pt idx="11">
                  <c:v>1989/90</c:v>
                </c:pt>
                <c:pt idx="12">
                  <c:v>1990/91</c:v>
                </c:pt>
                <c:pt idx="13">
                  <c:v>1991/92</c:v>
                </c:pt>
                <c:pt idx="14">
                  <c:v>1992/93</c:v>
                </c:pt>
                <c:pt idx="15">
                  <c:v>1993/94</c:v>
                </c:pt>
                <c:pt idx="16">
                  <c:v>1994/95</c:v>
                </c:pt>
                <c:pt idx="17">
                  <c:v>1995/96</c:v>
                </c:pt>
                <c:pt idx="18">
                  <c:v>1996/97</c:v>
                </c:pt>
                <c:pt idx="19">
                  <c:v>1997/98</c:v>
                </c:pt>
                <c:pt idx="20">
                  <c:v>1998/99</c:v>
                </c:pt>
                <c:pt idx="21">
                  <c:v>1999/00</c:v>
                </c:pt>
                <c:pt idx="22">
                  <c:v>2000/01</c:v>
                </c:pt>
                <c:pt idx="23">
                  <c:v>2001/02</c:v>
                </c:pt>
                <c:pt idx="24">
                  <c:v>2002/03</c:v>
                </c:pt>
                <c:pt idx="25">
                  <c:v>2003/04</c:v>
                </c:pt>
                <c:pt idx="26">
                  <c:v>2004/05</c:v>
                </c:pt>
                <c:pt idx="27">
                  <c:v>2005/06</c:v>
                </c:pt>
                <c:pt idx="28">
                  <c:v>2006/07</c:v>
                </c:pt>
                <c:pt idx="29">
                  <c:v>2007/08</c:v>
                </c:pt>
                <c:pt idx="30">
                  <c:v>2008/09</c:v>
                </c:pt>
                <c:pt idx="31">
                  <c:v>2009/10</c:v>
                </c:pt>
                <c:pt idx="32">
                  <c:v>2010/11</c:v>
                </c:pt>
                <c:pt idx="33">
                  <c:v>2011/12</c:v>
                </c:pt>
                <c:pt idx="34">
                  <c:v>2012/13</c:v>
                </c:pt>
                <c:pt idx="35">
                  <c:v>2013/14</c:v>
                </c:pt>
                <c:pt idx="36">
                  <c:v>2014/15</c:v>
                </c:pt>
                <c:pt idx="37">
                  <c:v>2015/16</c:v>
                </c:pt>
                <c:pt idx="38">
                  <c:v>2016/17</c:v>
                </c:pt>
                <c:pt idx="39">
                  <c:v>2017/18</c:v>
                </c:pt>
                <c:pt idx="40">
                  <c:v>2018/19</c:v>
                </c:pt>
                <c:pt idx="41">
                  <c:v>2019/20</c:v>
                </c:pt>
                <c:pt idx="42">
                  <c:v>2020/21</c:v>
                </c:pt>
                <c:pt idx="43">
                  <c:v>2021/22</c:v>
                </c:pt>
                <c:pt idx="44">
                  <c:v>2022/23</c:v>
                </c:pt>
                <c:pt idx="45">
                  <c:v>2023/24</c:v>
                </c:pt>
              </c:strCache>
            </c:strRef>
          </c:cat>
          <c:val>
            <c:numRef>
              <c:f>Sheet1!$AF$5:$BY$5</c:f>
              <c:numCache>
                <c:formatCode>General</c:formatCode>
                <c:ptCount val="46"/>
              </c:numCache>
            </c:numRef>
          </c:val>
          <c:smooth val="0"/>
          <c:extLst>
            <c:ext xmlns:c16="http://schemas.microsoft.com/office/drawing/2014/chart" uri="{C3380CC4-5D6E-409C-BE32-E72D297353CC}">
              <c16:uniqueId val="{00000000-699D-1B46-9EF9-0DB3168ABB3D}"/>
            </c:ext>
          </c:extLst>
        </c:ser>
        <c:ser>
          <c:idx val="2"/>
          <c:order val="3"/>
          <c:spPr>
            <a:ln w="38100">
              <a:solidFill>
                <a:schemeClr val="accent1"/>
              </a:solidFill>
              <a:prstDash val="sysDash"/>
            </a:ln>
          </c:spPr>
          <c:marker>
            <c:symbol val="none"/>
          </c:marker>
          <c:cat>
            <c:strRef>
              <c:f>Sheet1!$AF$1:$BY$1</c:f>
              <c:strCache>
                <c:ptCount val="46"/>
                <c:pt idx="0">
                  <c:v>1978/79</c:v>
                </c:pt>
                <c:pt idx="1">
                  <c:v>1979/80</c:v>
                </c:pt>
                <c:pt idx="2">
                  <c:v>1980/81</c:v>
                </c:pt>
                <c:pt idx="3">
                  <c:v>1981/82</c:v>
                </c:pt>
                <c:pt idx="4">
                  <c:v>1982/83</c:v>
                </c:pt>
                <c:pt idx="5">
                  <c:v>1983/84</c:v>
                </c:pt>
                <c:pt idx="6">
                  <c:v>1984/85</c:v>
                </c:pt>
                <c:pt idx="7">
                  <c:v>1985/86</c:v>
                </c:pt>
                <c:pt idx="8">
                  <c:v>1986/87</c:v>
                </c:pt>
                <c:pt idx="9">
                  <c:v>1987/88</c:v>
                </c:pt>
                <c:pt idx="10">
                  <c:v>1988/89</c:v>
                </c:pt>
                <c:pt idx="11">
                  <c:v>1989/90</c:v>
                </c:pt>
                <c:pt idx="12">
                  <c:v>1990/91</c:v>
                </c:pt>
                <c:pt idx="13">
                  <c:v>1991/92</c:v>
                </c:pt>
                <c:pt idx="14">
                  <c:v>1992/93</c:v>
                </c:pt>
                <c:pt idx="15">
                  <c:v>1993/94</c:v>
                </c:pt>
                <c:pt idx="16">
                  <c:v>1994/95</c:v>
                </c:pt>
                <c:pt idx="17">
                  <c:v>1995/96</c:v>
                </c:pt>
                <c:pt idx="18">
                  <c:v>1996/97</c:v>
                </c:pt>
                <c:pt idx="19">
                  <c:v>1997/98</c:v>
                </c:pt>
                <c:pt idx="20">
                  <c:v>1998/99</c:v>
                </c:pt>
                <c:pt idx="21">
                  <c:v>1999/00</c:v>
                </c:pt>
                <c:pt idx="22">
                  <c:v>2000/01</c:v>
                </c:pt>
                <c:pt idx="23">
                  <c:v>2001/02</c:v>
                </c:pt>
                <c:pt idx="24">
                  <c:v>2002/03</c:v>
                </c:pt>
                <c:pt idx="25">
                  <c:v>2003/04</c:v>
                </c:pt>
                <c:pt idx="26">
                  <c:v>2004/05</c:v>
                </c:pt>
                <c:pt idx="27">
                  <c:v>2005/06</c:v>
                </c:pt>
                <c:pt idx="28">
                  <c:v>2006/07</c:v>
                </c:pt>
                <c:pt idx="29">
                  <c:v>2007/08</c:v>
                </c:pt>
                <c:pt idx="30">
                  <c:v>2008/09</c:v>
                </c:pt>
                <c:pt idx="31">
                  <c:v>2009/10</c:v>
                </c:pt>
                <c:pt idx="32">
                  <c:v>2010/11</c:v>
                </c:pt>
                <c:pt idx="33">
                  <c:v>2011/12</c:v>
                </c:pt>
                <c:pt idx="34">
                  <c:v>2012/13</c:v>
                </c:pt>
                <c:pt idx="35">
                  <c:v>2013/14</c:v>
                </c:pt>
                <c:pt idx="36">
                  <c:v>2014/15</c:v>
                </c:pt>
                <c:pt idx="37">
                  <c:v>2015/16</c:v>
                </c:pt>
                <c:pt idx="38">
                  <c:v>2016/17</c:v>
                </c:pt>
                <c:pt idx="39">
                  <c:v>2017/18</c:v>
                </c:pt>
                <c:pt idx="40">
                  <c:v>2018/19</c:v>
                </c:pt>
                <c:pt idx="41">
                  <c:v>2019/20</c:v>
                </c:pt>
                <c:pt idx="42">
                  <c:v>2020/21</c:v>
                </c:pt>
                <c:pt idx="43">
                  <c:v>2021/22</c:v>
                </c:pt>
                <c:pt idx="44">
                  <c:v>2022/23</c:v>
                </c:pt>
                <c:pt idx="45">
                  <c:v>2023/24</c:v>
                </c:pt>
              </c:strCache>
            </c:strRef>
          </c:cat>
          <c:val>
            <c:numRef>
              <c:f>Sheet1!$AF$6:$BY$6</c:f>
              <c:numCache>
                <c:formatCode>General</c:formatCode>
                <c:ptCount val="46"/>
              </c:numCache>
            </c:numRef>
          </c:val>
          <c:smooth val="0"/>
          <c:extLst>
            <c:ext xmlns:c16="http://schemas.microsoft.com/office/drawing/2014/chart" uri="{C3380CC4-5D6E-409C-BE32-E72D297353CC}">
              <c16:uniqueId val="{00000001-699D-1B46-9EF9-0DB3168ABB3D}"/>
            </c:ext>
          </c:extLst>
        </c:ser>
        <c:ser>
          <c:idx val="1"/>
          <c:order val="0"/>
          <c:spPr>
            <a:ln w="38100" cap="rnd">
              <a:solidFill>
                <a:schemeClr val="accent3"/>
              </a:solidFill>
              <a:round/>
            </a:ln>
            <a:effectLst/>
          </c:spPr>
          <c:marker>
            <c:symbol val="none"/>
          </c:marker>
          <c:cat>
            <c:strRef>
              <c:f>Sheet1!$AF$1:$BY$1</c:f>
              <c:strCache>
                <c:ptCount val="46"/>
                <c:pt idx="0">
                  <c:v>1978/79</c:v>
                </c:pt>
                <c:pt idx="1">
                  <c:v>1979/80</c:v>
                </c:pt>
                <c:pt idx="2">
                  <c:v>1980/81</c:v>
                </c:pt>
                <c:pt idx="3">
                  <c:v>1981/82</c:v>
                </c:pt>
                <c:pt idx="4">
                  <c:v>1982/83</c:v>
                </c:pt>
                <c:pt idx="5">
                  <c:v>1983/84</c:v>
                </c:pt>
                <c:pt idx="6">
                  <c:v>1984/85</c:v>
                </c:pt>
                <c:pt idx="7">
                  <c:v>1985/86</c:v>
                </c:pt>
                <c:pt idx="8">
                  <c:v>1986/87</c:v>
                </c:pt>
                <c:pt idx="9">
                  <c:v>1987/88</c:v>
                </c:pt>
                <c:pt idx="10">
                  <c:v>1988/89</c:v>
                </c:pt>
                <c:pt idx="11">
                  <c:v>1989/90</c:v>
                </c:pt>
                <c:pt idx="12">
                  <c:v>1990/91</c:v>
                </c:pt>
                <c:pt idx="13">
                  <c:v>1991/92</c:v>
                </c:pt>
                <c:pt idx="14">
                  <c:v>1992/93</c:v>
                </c:pt>
                <c:pt idx="15">
                  <c:v>1993/94</c:v>
                </c:pt>
                <c:pt idx="16">
                  <c:v>1994/95</c:v>
                </c:pt>
                <c:pt idx="17">
                  <c:v>1995/96</c:v>
                </c:pt>
                <c:pt idx="18">
                  <c:v>1996/97</c:v>
                </c:pt>
                <c:pt idx="19">
                  <c:v>1997/98</c:v>
                </c:pt>
                <c:pt idx="20">
                  <c:v>1998/99</c:v>
                </c:pt>
                <c:pt idx="21">
                  <c:v>1999/00</c:v>
                </c:pt>
                <c:pt idx="22">
                  <c:v>2000/01</c:v>
                </c:pt>
                <c:pt idx="23">
                  <c:v>2001/02</c:v>
                </c:pt>
                <c:pt idx="24">
                  <c:v>2002/03</c:v>
                </c:pt>
                <c:pt idx="25">
                  <c:v>2003/04</c:v>
                </c:pt>
                <c:pt idx="26">
                  <c:v>2004/05</c:v>
                </c:pt>
                <c:pt idx="27">
                  <c:v>2005/06</c:v>
                </c:pt>
                <c:pt idx="28">
                  <c:v>2006/07</c:v>
                </c:pt>
                <c:pt idx="29">
                  <c:v>2007/08</c:v>
                </c:pt>
                <c:pt idx="30">
                  <c:v>2008/09</c:v>
                </c:pt>
                <c:pt idx="31">
                  <c:v>2009/10</c:v>
                </c:pt>
                <c:pt idx="32">
                  <c:v>2010/11</c:v>
                </c:pt>
                <c:pt idx="33">
                  <c:v>2011/12</c:v>
                </c:pt>
                <c:pt idx="34">
                  <c:v>2012/13</c:v>
                </c:pt>
                <c:pt idx="35">
                  <c:v>2013/14</c:v>
                </c:pt>
                <c:pt idx="36">
                  <c:v>2014/15</c:v>
                </c:pt>
                <c:pt idx="37">
                  <c:v>2015/16</c:v>
                </c:pt>
                <c:pt idx="38">
                  <c:v>2016/17</c:v>
                </c:pt>
                <c:pt idx="39">
                  <c:v>2017/18</c:v>
                </c:pt>
                <c:pt idx="40">
                  <c:v>2018/19</c:v>
                </c:pt>
                <c:pt idx="41">
                  <c:v>2019/20</c:v>
                </c:pt>
                <c:pt idx="42">
                  <c:v>2020/21</c:v>
                </c:pt>
                <c:pt idx="43">
                  <c:v>2021/22</c:v>
                </c:pt>
                <c:pt idx="44">
                  <c:v>2022/23</c:v>
                </c:pt>
                <c:pt idx="45">
                  <c:v>2023/24</c:v>
                </c:pt>
              </c:strCache>
            </c:strRef>
          </c:cat>
          <c:val>
            <c:numRef>
              <c:f>Sheet1!$AF$3:$BY$3</c:f>
              <c:numCache>
                <c:formatCode>0%</c:formatCode>
                <c:ptCount val="46"/>
                <c:pt idx="0">
                  <c:v>2.4882472986649098E-2</c:v>
                </c:pt>
                <c:pt idx="1">
                  <c:v>2.3292699051134538E-2</c:v>
                </c:pt>
                <c:pt idx="2">
                  <c:v>2.5195506804823239E-2</c:v>
                </c:pt>
                <c:pt idx="3">
                  <c:v>2.8875171311292181E-2</c:v>
                </c:pt>
                <c:pt idx="4">
                  <c:v>3.0801399131774578E-2</c:v>
                </c:pt>
                <c:pt idx="5">
                  <c:v>3.2949369636504799E-2</c:v>
                </c:pt>
                <c:pt idx="6">
                  <c:v>3.352653860936633E-2</c:v>
                </c:pt>
                <c:pt idx="7">
                  <c:v>3.4061982312993434E-2</c:v>
                </c:pt>
                <c:pt idx="8">
                  <c:v>3.3710284227211222E-2</c:v>
                </c:pt>
                <c:pt idx="9">
                  <c:v>3.1764443945500986E-2</c:v>
                </c:pt>
                <c:pt idx="10">
                  <c:v>2.7304774377444177E-2</c:v>
                </c:pt>
                <c:pt idx="11">
                  <c:v>2.4880682531893489E-2</c:v>
                </c:pt>
                <c:pt idx="12">
                  <c:v>2.6276277361422611E-2</c:v>
                </c:pt>
                <c:pt idx="13">
                  <c:v>3.154655467402593E-2</c:v>
                </c:pt>
                <c:pt idx="14">
                  <c:v>3.5801020496607626E-2</c:v>
                </c:pt>
                <c:pt idx="15">
                  <c:v>3.8858360860832074E-2</c:v>
                </c:pt>
                <c:pt idx="16">
                  <c:v>3.8215869098347649E-2</c:v>
                </c:pt>
                <c:pt idx="17">
                  <c:v>3.8172278414660851E-2</c:v>
                </c:pt>
                <c:pt idx="18">
                  <c:v>3.6738526578337635E-2</c:v>
                </c:pt>
                <c:pt idx="19">
                  <c:v>3.3428601899248754E-2</c:v>
                </c:pt>
                <c:pt idx="20">
                  <c:v>3.1749902950088268E-2</c:v>
                </c:pt>
                <c:pt idx="21">
                  <c:v>3.112217571108267E-2</c:v>
                </c:pt>
                <c:pt idx="22">
                  <c:v>3.3382047153325323E-2</c:v>
                </c:pt>
                <c:pt idx="23">
                  <c:v>3.4818256652615884E-2</c:v>
                </c:pt>
                <c:pt idx="24">
                  <c:v>3.6278191145387266E-2</c:v>
                </c:pt>
                <c:pt idx="25">
                  <c:v>4.7166921137964384E-2</c:v>
                </c:pt>
                <c:pt idx="26">
                  <c:v>4.7605273368457324E-2</c:v>
                </c:pt>
                <c:pt idx="27">
                  <c:v>4.7867699856126933E-2</c:v>
                </c:pt>
                <c:pt idx="28">
                  <c:v>4.6991269939156574E-2</c:v>
                </c:pt>
                <c:pt idx="29">
                  <c:v>4.7334919941006748E-2</c:v>
                </c:pt>
                <c:pt idx="30">
                  <c:v>4.9627305393444121E-2</c:v>
                </c:pt>
                <c:pt idx="31">
                  <c:v>5.6315652288770772E-2</c:v>
                </c:pt>
                <c:pt idx="32">
                  <c:v>5.9065907535490708E-2</c:v>
                </c:pt>
                <c:pt idx="33">
                  <c:v>5.8349849443917315E-2</c:v>
                </c:pt>
                <c:pt idx="34">
                  <c:v>5.7975965013441655E-2</c:v>
                </c:pt>
                <c:pt idx="35">
                  <c:v>5.5256326947661173E-2</c:v>
                </c:pt>
                <c:pt idx="36">
                  <c:v>5.3551545549303185E-2</c:v>
                </c:pt>
                <c:pt idx="37">
                  <c:v>5.1499865847223998E-2</c:v>
                </c:pt>
                <c:pt idx="38">
                  <c:v>4.9644401083118871E-2</c:v>
                </c:pt>
                <c:pt idx="39">
                  <c:v>4.8213733152404452E-2</c:v>
                </c:pt>
              </c:numCache>
            </c:numRef>
          </c:val>
          <c:smooth val="0"/>
          <c:extLst>
            <c:ext xmlns:c16="http://schemas.microsoft.com/office/drawing/2014/chart" uri="{C3380CC4-5D6E-409C-BE32-E72D297353CC}">
              <c16:uniqueId val="{00000002-699D-1B46-9EF9-0DB3168ABB3D}"/>
            </c:ext>
          </c:extLst>
        </c:ser>
        <c:ser>
          <c:idx val="3"/>
          <c:order val="1"/>
          <c:spPr>
            <a:ln w="38100" cap="rnd">
              <a:solidFill>
                <a:schemeClr val="accent3"/>
              </a:solidFill>
              <a:prstDash val="sysDash"/>
              <a:round/>
            </a:ln>
            <a:effectLst/>
          </c:spPr>
          <c:marker>
            <c:symbol val="none"/>
          </c:marker>
          <c:cat>
            <c:strRef>
              <c:f>Sheet1!$AF$1:$BY$1</c:f>
              <c:strCache>
                <c:ptCount val="46"/>
                <c:pt idx="0">
                  <c:v>1978/79</c:v>
                </c:pt>
                <c:pt idx="1">
                  <c:v>1979/80</c:v>
                </c:pt>
                <c:pt idx="2">
                  <c:v>1980/81</c:v>
                </c:pt>
                <c:pt idx="3">
                  <c:v>1981/82</c:v>
                </c:pt>
                <c:pt idx="4">
                  <c:v>1982/83</c:v>
                </c:pt>
                <c:pt idx="5">
                  <c:v>1983/84</c:v>
                </c:pt>
                <c:pt idx="6">
                  <c:v>1984/85</c:v>
                </c:pt>
                <c:pt idx="7">
                  <c:v>1985/86</c:v>
                </c:pt>
                <c:pt idx="8">
                  <c:v>1986/87</c:v>
                </c:pt>
                <c:pt idx="9">
                  <c:v>1987/88</c:v>
                </c:pt>
                <c:pt idx="10">
                  <c:v>1988/89</c:v>
                </c:pt>
                <c:pt idx="11">
                  <c:v>1989/90</c:v>
                </c:pt>
                <c:pt idx="12">
                  <c:v>1990/91</c:v>
                </c:pt>
                <c:pt idx="13">
                  <c:v>1991/92</c:v>
                </c:pt>
                <c:pt idx="14">
                  <c:v>1992/93</c:v>
                </c:pt>
                <c:pt idx="15">
                  <c:v>1993/94</c:v>
                </c:pt>
                <c:pt idx="16">
                  <c:v>1994/95</c:v>
                </c:pt>
                <c:pt idx="17">
                  <c:v>1995/96</c:v>
                </c:pt>
                <c:pt idx="18">
                  <c:v>1996/97</c:v>
                </c:pt>
                <c:pt idx="19">
                  <c:v>1997/98</c:v>
                </c:pt>
                <c:pt idx="20">
                  <c:v>1998/99</c:v>
                </c:pt>
                <c:pt idx="21">
                  <c:v>1999/00</c:v>
                </c:pt>
                <c:pt idx="22">
                  <c:v>2000/01</c:v>
                </c:pt>
                <c:pt idx="23">
                  <c:v>2001/02</c:v>
                </c:pt>
                <c:pt idx="24">
                  <c:v>2002/03</c:v>
                </c:pt>
                <c:pt idx="25">
                  <c:v>2003/04</c:v>
                </c:pt>
                <c:pt idx="26">
                  <c:v>2004/05</c:v>
                </c:pt>
                <c:pt idx="27">
                  <c:v>2005/06</c:v>
                </c:pt>
                <c:pt idx="28">
                  <c:v>2006/07</c:v>
                </c:pt>
                <c:pt idx="29">
                  <c:v>2007/08</c:v>
                </c:pt>
                <c:pt idx="30">
                  <c:v>2008/09</c:v>
                </c:pt>
                <c:pt idx="31">
                  <c:v>2009/10</c:v>
                </c:pt>
                <c:pt idx="32">
                  <c:v>2010/11</c:v>
                </c:pt>
                <c:pt idx="33">
                  <c:v>2011/12</c:v>
                </c:pt>
                <c:pt idx="34">
                  <c:v>2012/13</c:v>
                </c:pt>
                <c:pt idx="35">
                  <c:v>2013/14</c:v>
                </c:pt>
                <c:pt idx="36">
                  <c:v>2014/15</c:v>
                </c:pt>
                <c:pt idx="37">
                  <c:v>2015/16</c:v>
                </c:pt>
                <c:pt idx="38">
                  <c:v>2016/17</c:v>
                </c:pt>
                <c:pt idx="39">
                  <c:v>2017/18</c:v>
                </c:pt>
                <c:pt idx="40">
                  <c:v>2018/19</c:v>
                </c:pt>
                <c:pt idx="41">
                  <c:v>2019/20</c:v>
                </c:pt>
                <c:pt idx="42">
                  <c:v>2020/21</c:v>
                </c:pt>
                <c:pt idx="43">
                  <c:v>2021/22</c:v>
                </c:pt>
                <c:pt idx="44">
                  <c:v>2022/23</c:v>
                </c:pt>
                <c:pt idx="45">
                  <c:v>2023/24</c:v>
                </c:pt>
              </c:strCache>
            </c:strRef>
          </c:cat>
          <c:val>
            <c:numRef>
              <c:f>Sheet1!$AF$4:$BY$4</c:f>
              <c:numCache>
                <c:formatCode>General</c:formatCode>
                <c:ptCount val="46"/>
                <c:pt idx="39" formatCode="0%">
                  <c:v>4.8213733152404452E-2</c:v>
                </c:pt>
                <c:pt idx="40" formatCode="0%">
                  <c:v>4.6222720993516472E-2</c:v>
                </c:pt>
                <c:pt idx="41" formatCode="0%">
                  <c:v>4.6150706192075772E-2</c:v>
                </c:pt>
                <c:pt idx="42" formatCode="0%">
                  <c:v>4.5513976013047991E-2</c:v>
                </c:pt>
                <c:pt idx="43" formatCode="0%">
                  <c:v>4.5117374826944508E-2</c:v>
                </c:pt>
                <c:pt idx="44" formatCode="0%">
                  <c:v>4.4891278478507449E-2</c:v>
                </c:pt>
                <c:pt idx="45" formatCode="0%">
                  <c:v>4.5157896317861379E-2</c:v>
                </c:pt>
              </c:numCache>
            </c:numRef>
          </c:val>
          <c:smooth val="0"/>
          <c:extLst>
            <c:ext xmlns:c16="http://schemas.microsoft.com/office/drawing/2014/chart" uri="{C3380CC4-5D6E-409C-BE32-E72D297353CC}">
              <c16:uniqueId val="{00000003-699D-1B46-9EF9-0DB3168ABB3D}"/>
            </c:ext>
          </c:extLst>
        </c:ser>
        <c:dLbls>
          <c:showLegendKey val="0"/>
          <c:showVal val="0"/>
          <c:showCatName val="0"/>
          <c:showSerName val="0"/>
          <c:showPercent val="0"/>
          <c:showBubbleSize val="0"/>
        </c:dLbls>
        <c:smooth val="0"/>
        <c:axId val="74075520"/>
        <c:axId val="74085504"/>
      </c:lineChart>
      <c:catAx>
        <c:axId val="74075520"/>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74085504"/>
        <c:crosses val="autoZero"/>
        <c:auto val="1"/>
        <c:lblAlgn val="ctr"/>
        <c:lblOffset val="100"/>
        <c:tickLblSkip val="5"/>
        <c:noMultiLvlLbl val="0"/>
      </c:catAx>
      <c:valAx>
        <c:axId val="74085504"/>
        <c:scaling>
          <c:orientation val="minMax"/>
          <c:max val="6.0000000000000012E-2"/>
        </c:scaling>
        <c:delete val="0"/>
        <c:axPos val="l"/>
        <c:majorGridlines>
          <c:spPr>
            <a:ln w="9525" cap="flat" cmpd="sng" algn="ctr">
              <a:solidFill>
                <a:schemeClr val="tx1"/>
              </a:solidFill>
              <a:prstDash val="sysDot"/>
              <a:round/>
            </a:ln>
            <a:effectLst/>
          </c:spPr>
        </c:majorGridlines>
        <c:title>
          <c:tx>
            <c:rich>
              <a:bodyPr rot="-5400000" vert="horz"/>
              <a:lstStyle/>
              <a:p>
                <a:pPr>
                  <a:defRPr sz="1800" baseline="0"/>
                </a:pPr>
                <a:r>
                  <a:rPr lang="en-GB" sz="1800" baseline="0" dirty="0"/>
                  <a:t>% of GDP</a:t>
                </a:r>
              </a:p>
            </c:rich>
          </c:tx>
          <c:layout>
            <c:manualLayout>
              <c:xMode val="edge"/>
              <c:yMode val="edge"/>
              <c:x val="8.0128801685758564E-3"/>
              <c:y val="0.2752288276213038"/>
            </c:manualLayout>
          </c:layout>
          <c:overlay val="0"/>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7407552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0674941673957"/>
          <c:y val="8.2240407893827194E-2"/>
          <c:w val="0.753098206474205"/>
          <c:h val="0.71775057031422596"/>
        </c:manualLayout>
      </c:layout>
      <c:barChart>
        <c:barDir val="col"/>
        <c:grouping val="stacked"/>
        <c:varyColors val="0"/>
        <c:ser>
          <c:idx val="2"/>
          <c:order val="1"/>
          <c:tx>
            <c:strRef>
              <c:f>Sheet1!$C$1</c:f>
              <c:strCache>
                <c:ptCount val="1"/>
                <c:pt idx="0">
                  <c:v>Implemented</c:v>
                </c:pt>
              </c:strCache>
            </c:strRef>
          </c:tx>
          <c:spPr>
            <a:ln>
              <a:solidFill>
                <a:srgbClr val="B1BD05"/>
              </a:solidFill>
            </a:ln>
          </c:spPr>
          <c:invertIfNegative val="0"/>
          <c:cat>
            <c:strRef>
              <c:f>Sheet1!$A$2:$A$13</c:f>
              <c:strCache>
                <c:ptCount val="12"/>
                <c:pt idx="0">
                  <c:v>Poorest</c:v>
                </c:pt>
                <c:pt idx="1">
                  <c:v>2</c:v>
                </c:pt>
                <c:pt idx="2">
                  <c:v>3</c:v>
                </c:pt>
                <c:pt idx="3">
                  <c:v>4</c:v>
                </c:pt>
                <c:pt idx="4">
                  <c:v>5</c:v>
                </c:pt>
                <c:pt idx="5">
                  <c:v>6</c:v>
                </c:pt>
                <c:pt idx="6">
                  <c:v>7</c:v>
                </c:pt>
                <c:pt idx="7">
                  <c:v>8</c:v>
                </c:pt>
                <c:pt idx="8">
                  <c:v>9</c:v>
                </c:pt>
                <c:pt idx="9">
                  <c:v>Richest</c:v>
                </c:pt>
                <c:pt idx="11">
                  <c:v>All</c:v>
                </c:pt>
              </c:strCache>
            </c:strRef>
          </c:cat>
          <c:val>
            <c:numRef>
              <c:f>Sheet1!$C$2:$C$13</c:f>
              <c:numCache>
                <c:formatCode>0.0%</c:formatCode>
                <c:ptCount val="12"/>
                <c:pt idx="0">
                  <c:v>-2.61547408435754E-2</c:v>
                </c:pt>
                <c:pt idx="1">
                  <c:v>-1.8062324460920001E-2</c:v>
                </c:pt>
                <c:pt idx="2">
                  <c:v>-8.7815534235836292E-3</c:v>
                </c:pt>
                <c:pt idx="3">
                  <c:v>-1.60471279394205E-3</c:v>
                </c:pt>
                <c:pt idx="4">
                  <c:v>3.4364467175855302E-3</c:v>
                </c:pt>
                <c:pt idx="5">
                  <c:v>6.2712707911282599E-3</c:v>
                </c:pt>
                <c:pt idx="6">
                  <c:v>8.7462142221396803E-3</c:v>
                </c:pt>
                <c:pt idx="7">
                  <c:v>9.5712344837811797E-3</c:v>
                </c:pt>
                <c:pt idx="8">
                  <c:v>1.00876459499402E-2</c:v>
                </c:pt>
                <c:pt idx="9">
                  <c:v>-2.31809613655797E-4</c:v>
                </c:pt>
                <c:pt idx="11">
                  <c:v>1.98823681511697E-3</c:v>
                </c:pt>
              </c:numCache>
            </c:numRef>
          </c:val>
          <c:extLst>
            <c:ext xmlns:c16="http://schemas.microsoft.com/office/drawing/2014/chart" uri="{C3380CC4-5D6E-409C-BE32-E72D297353CC}">
              <c16:uniqueId val="{00000000-764D-834A-B6FF-DA7579E8783B}"/>
            </c:ext>
          </c:extLst>
        </c:ser>
        <c:ser>
          <c:idx val="3"/>
          <c:order val="2"/>
          <c:tx>
            <c:strRef>
              <c:f>Sheet1!$D$1</c:f>
              <c:strCache>
                <c:ptCount val="1"/>
                <c:pt idx="0">
                  <c:v>Planned/being rolled out</c:v>
                </c:pt>
              </c:strCache>
            </c:strRef>
          </c:tx>
          <c:spPr>
            <a:ln>
              <a:solidFill>
                <a:srgbClr val="248329"/>
              </a:solidFill>
            </a:ln>
          </c:spPr>
          <c:invertIfNegative val="0"/>
          <c:cat>
            <c:strRef>
              <c:f>Sheet1!$A$2:$A$13</c:f>
              <c:strCache>
                <c:ptCount val="12"/>
                <c:pt idx="0">
                  <c:v>Poorest</c:v>
                </c:pt>
                <c:pt idx="1">
                  <c:v>2</c:v>
                </c:pt>
                <c:pt idx="2">
                  <c:v>3</c:v>
                </c:pt>
                <c:pt idx="3">
                  <c:v>4</c:v>
                </c:pt>
                <c:pt idx="4">
                  <c:v>5</c:v>
                </c:pt>
                <c:pt idx="5">
                  <c:v>6</c:v>
                </c:pt>
                <c:pt idx="6">
                  <c:v>7</c:v>
                </c:pt>
                <c:pt idx="7">
                  <c:v>8</c:v>
                </c:pt>
                <c:pt idx="8">
                  <c:v>9</c:v>
                </c:pt>
                <c:pt idx="9">
                  <c:v>Richest</c:v>
                </c:pt>
                <c:pt idx="11">
                  <c:v>All</c:v>
                </c:pt>
              </c:strCache>
            </c:strRef>
          </c:cat>
          <c:val>
            <c:numRef>
              <c:f>Sheet1!$D$2:$D$13</c:f>
              <c:numCache>
                <c:formatCode>0.0%</c:formatCode>
                <c:ptCount val="12"/>
                <c:pt idx="0">
                  <c:v>-8.2451910939145695E-2</c:v>
                </c:pt>
                <c:pt idx="1">
                  <c:v>-6.5257527998818898E-2</c:v>
                </c:pt>
                <c:pt idx="2">
                  <c:v>-4.03414313685471E-2</c:v>
                </c:pt>
                <c:pt idx="3">
                  <c:v>-2.8550388943827502E-2</c:v>
                </c:pt>
                <c:pt idx="4">
                  <c:v>-2.64298928002039E-2</c:v>
                </c:pt>
                <c:pt idx="5">
                  <c:v>-1.55500846418318E-2</c:v>
                </c:pt>
                <c:pt idx="6">
                  <c:v>-5.7904026891516802E-3</c:v>
                </c:pt>
                <c:pt idx="7">
                  <c:v>-1.6473602336706499E-3</c:v>
                </c:pt>
                <c:pt idx="8">
                  <c:v>3.6733490697516198E-5</c:v>
                </c:pt>
                <c:pt idx="9">
                  <c:v>-2.3233184004919699E-5</c:v>
                </c:pt>
                <c:pt idx="10">
                  <c:v>0</c:v>
                </c:pt>
                <c:pt idx="11">
                  <c:v>-1.39939883958222E-2</c:v>
                </c:pt>
              </c:numCache>
            </c:numRef>
          </c:val>
          <c:extLst>
            <c:ext xmlns:c16="http://schemas.microsoft.com/office/drawing/2014/chart" uri="{C3380CC4-5D6E-409C-BE32-E72D297353CC}">
              <c16:uniqueId val="{00000001-764D-834A-B6FF-DA7579E8783B}"/>
            </c:ext>
          </c:extLst>
        </c:ser>
        <c:dLbls>
          <c:showLegendKey val="0"/>
          <c:showVal val="0"/>
          <c:showCatName val="0"/>
          <c:showSerName val="0"/>
          <c:showPercent val="0"/>
          <c:showBubbleSize val="0"/>
        </c:dLbls>
        <c:gapWidth val="150"/>
        <c:overlap val="100"/>
        <c:axId val="-2141015704"/>
        <c:axId val="-2140878744"/>
      </c:barChart>
      <c:lineChart>
        <c:grouping val="standard"/>
        <c:varyColors val="0"/>
        <c:ser>
          <c:idx val="1"/>
          <c:order val="0"/>
          <c:tx>
            <c:strRef>
              <c:f>Sheet1!$B$1</c:f>
              <c:strCache>
                <c:ptCount val="1"/>
                <c:pt idx="0">
                  <c:v>Total</c:v>
                </c:pt>
              </c:strCache>
            </c:strRef>
          </c:tx>
          <c:spPr>
            <a:ln w="28575">
              <a:solidFill>
                <a:schemeClr val="tx1"/>
              </a:solidFill>
            </a:ln>
          </c:spPr>
          <c:marker>
            <c:symbol val="square"/>
            <c:size val="7"/>
            <c:spPr>
              <a:solidFill>
                <a:schemeClr val="tx1"/>
              </a:solidFill>
              <a:ln>
                <a:solidFill>
                  <a:schemeClr val="tx1"/>
                </a:solidFill>
              </a:ln>
            </c:spPr>
          </c:marker>
          <c:dPt>
            <c:idx val="29"/>
            <c:marker>
              <c:symbol val="square"/>
              <c:size val="5"/>
            </c:marker>
            <c:bubble3D val="0"/>
            <c:extLst>
              <c:ext xmlns:c16="http://schemas.microsoft.com/office/drawing/2014/chart" uri="{C3380CC4-5D6E-409C-BE32-E72D297353CC}">
                <c16:uniqueId val="{00000002-764D-834A-B6FF-DA7579E8783B}"/>
              </c:ext>
            </c:extLst>
          </c:dPt>
          <c:dPt>
            <c:idx val="31"/>
            <c:marker>
              <c:symbol val="square"/>
              <c:size val="5"/>
            </c:marker>
            <c:bubble3D val="0"/>
            <c:extLst>
              <c:ext xmlns:c16="http://schemas.microsoft.com/office/drawing/2014/chart" uri="{C3380CC4-5D6E-409C-BE32-E72D297353CC}">
                <c16:uniqueId val="{00000003-764D-834A-B6FF-DA7579E8783B}"/>
              </c:ext>
            </c:extLst>
          </c:dPt>
          <c:dPt>
            <c:idx val="33"/>
            <c:marker>
              <c:symbol val="square"/>
              <c:size val="5"/>
            </c:marker>
            <c:bubble3D val="0"/>
            <c:extLst>
              <c:ext xmlns:c16="http://schemas.microsoft.com/office/drawing/2014/chart" uri="{C3380CC4-5D6E-409C-BE32-E72D297353CC}">
                <c16:uniqueId val="{00000004-764D-834A-B6FF-DA7579E8783B}"/>
              </c:ext>
            </c:extLst>
          </c:dPt>
          <c:cat>
            <c:strRef>
              <c:f>Sheet1!$A$2:$A$13</c:f>
              <c:strCache>
                <c:ptCount val="12"/>
                <c:pt idx="0">
                  <c:v>Poorest</c:v>
                </c:pt>
                <c:pt idx="1">
                  <c:v>2</c:v>
                </c:pt>
                <c:pt idx="2">
                  <c:v>3</c:v>
                </c:pt>
                <c:pt idx="3">
                  <c:v>4</c:v>
                </c:pt>
                <c:pt idx="4">
                  <c:v>5</c:v>
                </c:pt>
                <c:pt idx="5">
                  <c:v>6</c:v>
                </c:pt>
                <c:pt idx="6">
                  <c:v>7</c:v>
                </c:pt>
                <c:pt idx="7">
                  <c:v>8</c:v>
                </c:pt>
                <c:pt idx="8">
                  <c:v>9</c:v>
                </c:pt>
                <c:pt idx="9">
                  <c:v>Richest</c:v>
                </c:pt>
                <c:pt idx="11">
                  <c:v>All</c:v>
                </c:pt>
              </c:strCache>
            </c:strRef>
          </c:cat>
          <c:val>
            <c:numRef>
              <c:f>Sheet1!$B$2:$B$13</c:f>
              <c:numCache>
                <c:formatCode>0.0%</c:formatCode>
                <c:ptCount val="12"/>
                <c:pt idx="0">
                  <c:v>-0.108606651782721</c:v>
                </c:pt>
                <c:pt idx="1">
                  <c:v>-8.33198524597389E-2</c:v>
                </c:pt>
                <c:pt idx="2">
                  <c:v>-4.9122984792130703E-2</c:v>
                </c:pt>
                <c:pt idx="3">
                  <c:v>-3.0155101737769498E-2</c:v>
                </c:pt>
                <c:pt idx="4">
                  <c:v>-2.2993446082618298E-2</c:v>
                </c:pt>
                <c:pt idx="5">
                  <c:v>-9.2788138507035392E-3</c:v>
                </c:pt>
                <c:pt idx="6">
                  <c:v>2.9558115329880001E-3</c:v>
                </c:pt>
                <c:pt idx="7">
                  <c:v>7.9238742501105408E-3</c:v>
                </c:pt>
                <c:pt idx="8">
                  <c:v>1.0124379440637699E-2</c:v>
                </c:pt>
                <c:pt idx="9">
                  <c:v>-2.5504279766071702E-4</c:v>
                </c:pt>
                <c:pt idx="11">
                  <c:v>-1.2005751580705199E-2</c:v>
                </c:pt>
              </c:numCache>
            </c:numRef>
          </c:val>
          <c:smooth val="0"/>
          <c:extLst>
            <c:ext xmlns:c16="http://schemas.microsoft.com/office/drawing/2014/chart" uri="{C3380CC4-5D6E-409C-BE32-E72D297353CC}">
              <c16:uniqueId val="{00000005-764D-834A-B6FF-DA7579E8783B}"/>
            </c:ext>
          </c:extLst>
        </c:ser>
        <c:dLbls>
          <c:showLegendKey val="0"/>
          <c:showVal val="0"/>
          <c:showCatName val="0"/>
          <c:showSerName val="0"/>
          <c:showPercent val="0"/>
          <c:showBubbleSize val="0"/>
        </c:dLbls>
        <c:marker val="1"/>
        <c:smooth val="0"/>
        <c:axId val="-2141015704"/>
        <c:axId val="-2140878744"/>
      </c:lineChart>
      <c:catAx>
        <c:axId val="-2141015704"/>
        <c:scaling>
          <c:orientation val="minMax"/>
        </c:scaling>
        <c:delete val="0"/>
        <c:axPos val="b"/>
        <c:title>
          <c:tx>
            <c:rich>
              <a:bodyPr/>
              <a:lstStyle/>
              <a:p>
                <a:pPr>
                  <a:defRPr sz="1600" b="0"/>
                </a:pPr>
                <a:r>
                  <a:rPr lang="en-GB" sz="1600" b="0"/>
                  <a:t>Income decile</a:t>
                </a:r>
              </a:p>
            </c:rich>
          </c:tx>
          <c:layout>
            <c:manualLayout>
              <c:xMode val="edge"/>
              <c:yMode val="edge"/>
              <c:x val="0.39317876932050999"/>
              <c:y val="0.89119937694704099"/>
            </c:manualLayout>
          </c:layout>
          <c:overlay val="0"/>
        </c:title>
        <c:numFmt formatCode="General" sourceLinked="1"/>
        <c:majorTickMark val="out"/>
        <c:minorTickMark val="none"/>
        <c:tickLblPos val="nextTo"/>
        <c:spPr>
          <a:ln w="3175">
            <a:solidFill>
              <a:srgbClr val="000000"/>
            </a:solidFill>
          </a:ln>
        </c:spPr>
        <c:txPr>
          <a:bodyPr/>
          <a:lstStyle/>
          <a:p>
            <a:pPr>
              <a:defRPr sz="1400" baseline="0">
                <a:latin typeface="Arial" panose="020B0604020202020204" pitchFamily="34" charset="0"/>
              </a:defRPr>
            </a:pPr>
            <a:endParaRPr lang="en-US"/>
          </a:p>
        </c:txPr>
        <c:crossAx val="-2140878744"/>
        <c:crossesAt val="-5"/>
        <c:auto val="1"/>
        <c:lblAlgn val="ctr"/>
        <c:lblOffset val="100"/>
        <c:noMultiLvlLbl val="0"/>
      </c:catAx>
      <c:valAx>
        <c:axId val="-2140878744"/>
        <c:scaling>
          <c:orientation val="minMax"/>
        </c:scaling>
        <c:delete val="0"/>
        <c:axPos val="l"/>
        <c:majorGridlines>
          <c:spPr>
            <a:ln w="3175">
              <a:solidFill>
                <a:srgbClr val="000000"/>
              </a:solidFill>
              <a:prstDash val="dash"/>
            </a:ln>
          </c:spPr>
        </c:majorGridlines>
        <c:title>
          <c:tx>
            <c:rich>
              <a:bodyPr rot="-5400000" vert="horz"/>
              <a:lstStyle/>
              <a:p>
                <a:pPr>
                  <a:defRPr sz="1600" b="0" baseline="0"/>
                </a:pPr>
                <a:r>
                  <a:rPr lang="en-GB" sz="1600" b="0" baseline="0" dirty="0"/>
                  <a:t>Gain/loss as % of net household income</a:t>
                </a:r>
              </a:p>
            </c:rich>
          </c:tx>
          <c:layout>
            <c:manualLayout>
              <c:xMode val="edge"/>
              <c:yMode val="edge"/>
              <c:x val="3.00351893267898E-2"/>
              <c:y val="8.0318690080187202E-2"/>
            </c:manualLayout>
          </c:layout>
          <c:overlay val="0"/>
        </c:title>
        <c:numFmt formatCode="0%" sourceLinked="0"/>
        <c:majorTickMark val="out"/>
        <c:minorTickMark val="none"/>
        <c:tickLblPos val="nextTo"/>
        <c:spPr>
          <a:ln w="3175">
            <a:solidFill>
              <a:srgbClr val="000000"/>
            </a:solidFill>
          </a:ln>
        </c:spPr>
        <c:txPr>
          <a:bodyPr/>
          <a:lstStyle/>
          <a:p>
            <a:pPr>
              <a:defRPr sz="1200" baseline="0">
                <a:latin typeface="Arial" panose="020B0604020202020204" pitchFamily="34" charset="0"/>
              </a:defRPr>
            </a:pPr>
            <a:endParaRPr lang="en-US"/>
          </a:p>
        </c:txPr>
        <c:crossAx val="-2141015704"/>
        <c:crosses val="autoZero"/>
        <c:crossBetween val="between"/>
      </c:valAx>
    </c:plotArea>
    <c:plotVisOnly val="1"/>
    <c:dispBlanksAs val="gap"/>
    <c:showDLblsOverMax val="0"/>
  </c:chart>
  <c:spPr>
    <a:ln>
      <a:noFill/>
    </a:ln>
  </c:spPr>
  <c:txPr>
    <a:bodyPr/>
    <a:lstStyle/>
    <a:p>
      <a:pPr>
        <a:defRPr sz="950">
          <a:latin typeface="Noto Sans"/>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67340254374999"/>
          <c:y val="6.0219430711984198E-2"/>
          <c:w val="0.79015194507917597"/>
          <c:h val="0.78052857092472805"/>
        </c:manualLayout>
      </c:layout>
      <c:barChart>
        <c:barDir val="col"/>
        <c:grouping val="clustered"/>
        <c:varyColors val="0"/>
        <c:ser>
          <c:idx val="0"/>
          <c:order val="0"/>
          <c:tx>
            <c:strRef>
              <c:f>'Sheet1'!$B$1</c:f>
              <c:strCache>
                <c:ptCount val="1"/>
                <c:pt idx="0">
                  <c:v>% of income</c:v>
                </c:pt>
              </c:strCache>
            </c:strRef>
          </c:tx>
          <c:spPr>
            <a:solidFill>
              <a:srgbClr val="006600"/>
            </a:solidFill>
          </c:spPr>
          <c:invertIfNegative val="0"/>
          <c:cat>
            <c:strRef>
              <c:f>'Sheet1'!$A$2:$A$11</c:f>
              <c:strCache>
                <c:ptCount val="10"/>
                <c:pt idx="0">
                  <c:v>Poorest</c:v>
                </c:pt>
                <c:pt idx="1">
                  <c:v>2</c:v>
                </c:pt>
                <c:pt idx="2">
                  <c:v>3</c:v>
                </c:pt>
                <c:pt idx="3">
                  <c:v>4</c:v>
                </c:pt>
                <c:pt idx="4">
                  <c:v>5</c:v>
                </c:pt>
                <c:pt idx="5">
                  <c:v>6</c:v>
                </c:pt>
                <c:pt idx="6">
                  <c:v>7</c:v>
                </c:pt>
                <c:pt idx="7">
                  <c:v>8</c:v>
                </c:pt>
                <c:pt idx="8">
                  <c:v>9</c:v>
                </c:pt>
                <c:pt idx="9">
                  <c:v>Richest</c:v>
                </c:pt>
              </c:strCache>
            </c:strRef>
          </c:cat>
          <c:val>
            <c:numRef>
              <c:f>'Sheet1'!$B$2:$B$11</c:f>
              <c:numCache>
                <c:formatCode>General</c:formatCode>
                <c:ptCount val="10"/>
                <c:pt idx="0">
                  <c:v>1.0119518026480701E-2</c:v>
                </c:pt>
                <c:pt idx="1">
                  <c:v>8.5100469225358692E-3</c:v>
                </c:pt>
                <c:pt idx="2">
                  <c:v>9.97524110805088E-3</c:v>
                </c:pt>
                <c:pt idx="3">
                  <c:v>9.5990601486830498E-3</c:v>
                </c:pt>
                <c:pt idx="4">
                  <c:v>9.0732382080794E-3</c:v>
                </c:pt>
                <c:pt idx="5">
                  <c:v>7.7032924565786703E-3</c:v>
                </c:pt>
                <c:pt idx="6">
                  <c:v>5.3119274682682802E-3</c:v>
                </c:pt>
                <c:pt idx="7">
                  <c:v>4.1588187017459E-3</c:v>
                </c:pt>
                <c:pt idx="8">
                  <c:v>1.8787029925149501E-3</c:v>
                </c:pt>
                <c:pt idx="9">
                  <c:v>5.3188168986690904E-4</c:v>
                </c:pt>
              </c:numCache>
            </c:numRef>
          </c:val>
          <c:extLst>
            <c:ext xmlns:c16="http://schemas.microsoft.com/office/drawing/2014/chart" uri="{C3380CC4-5D6E-409C-BE32-E72D297353CC}">
              <c16:uniqueId val="{00000000-509F-0243-8F6D-8E5040E9E9FC}"/>
            </c:ext>
          </c:extLst>
        </c:ser>
        <c:dLbls>
          <c:showLegendKey val="0"/>
          <c:showVal val="0"/>
          <c:showCatName val="0"/>
          <c:showSerName val="0"/>
          <c:showPercent val="0"/>
          <c:showBubbleSize val="0"/>
        </c:dLbls>
        <c:gapWidth val="150"/>
        <c:axId val="-2134484568"/>
        <c:axId val="2077996216"/>
      </c:barChart>
      <c:catAx>
        <c:axId val="-2134484568"/>
        <c:scaling>
          <c:orientation val="minMax"/>
        </c:scaling>
        <c:delete val="0"/>
        <c:axPos val="b"/>
        <c:title>
          <c:tx>
            <c:rich>
              <a:bodyPr/>
              <a:lstStyle/>
              <a:p>
                <a:pPr>
                  <a:defRPr sz="1800" baseline="0"/>
                </a:pPr>
                <a:r>
                  <a:rPr lang="en-GB" sz="1800" baseline="0" dirty="0"/>
                  <a:t>Net household income </a:t>
                </a:r>
                <a:r>
                  <a:rPr lang="en-GB" sz="1800" baseline="0" dirty="0" err="1"/>
                  <a:t>decile</a:t>
                </a:r>
                <a:r>
                  <a:rPr lang="en-GB" sz="1800" baseline="0" dirty="0"/>
                  <a:t> (working households only)</a:t>
                </a:r>
              </a:p>
            </c:rich>
          </c:tx>
          <c:layout>
            <c:manualLayout>
              <c:xMode val="edge"/>
              <c:yMode val="edge"/>
              <c:x val="0.19835383656070199"/>
              <c:y val="0.91977603420004495"/>
            </c:manualLayout>
          </c:layout>
          <c:overlay val="0"/>
        </c:title>
        <c:numFmt formatCode="General" sourceLinked="1"/>
        <c:majorTickMark val="out"/>
        <c:minorTickMark val="none"/>
        <c:tickLblPos val="nextTo"/>
        <c:txPr>
          <a:bodyPr/>
          <a:lstStyle/>
          <a:p>
            <a:pPr>
              <a:defRPr sz="1800" baseline="0"/>
            </a:pPr>
            <a:endParaRPr lang="en-US"/>
          </a:p>
        </c:txPr>
        <c:crossAx val="2077996216"/>
        <c:crosses val="autoZero"/>
        <c:auto val="1"/>
        <c:lblAlgn val="ctr"/>
        <c:lblOffset val="100"/>
        <c:noMultiLvlLbl val="0"/>
      </c:catAx>
      <c:valAx>
        <c:axId val="2077996216"/>
        <c:scaling>
          <c:orientation val="minMax"/>
        </c:scaling>
        <c:delete val="0"/>
        <c:axPos val="l"/>
        <c:majorGridlines>
          <c:spPr>
            <a:ln>
              <a:prstDash val="sysDash"/>
            </a:ln>
          </c:spPr>
        </c:majorGridlines>
        <c:title>
          <c:tx>
            <c:rich>
              <a:bodyPr rot="-5400000" vert="horz"/>
              <a:lstStyle/>
              <a:p>
                <a:pPr>
                  <a:defRPr sz="1800" baseline="0"/>
                </a:pPr>
                <a:r>
                  <a:rPr lang="en-GB" sz="1800" baseline="0" dirty="0"/>
                  <a:t>% increase in net income</a:t>
                </a:r>
              </a:p>
            </c:rich>
          </c:tx>
          <c:overlay val="0"/>
        </c:title>
        <c:numFmt formatCode="0.0%" sourceLinked="0"/>
        <c:majorTickMark val="out"/>
        <c:minorTickMark val="none"/>
        <c:tickLblPos val="nextTo"/>
        <c:txPr>
          <a:bodyPr/>
          <a:lstStyle/>
          <a:p>
            <a:pPr>
              <a:defRPr sz="1800" baseline="0"/>
            </a:pPr>
            <a:endParaRPr lang="en-US"/>
          </a:p>
        </c:txPr>
        <c:crossAx val="-2134484568"/>
        <c:crosses val="autoZero"/>
        <c:crossBetween val="between"/>
      </c:valAx>
    </c:plotArea>
    <c:plotVisOnly val="1"/>
    <c:dispBlanksAs val="gap"/>
    <c:showDLblsOverMax val="0"/>
  </c:chart>
  <c:spPr>
    <a:ln>
      <a:no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0.06726</cdr:x>
      <cdr:y>0.92568</cdr:y>
    </cdr:from>
    <cdr:to>
      <cdr:x>0.26829</cdr:x>
      <cdr:y>0.97733</cdr:y>
    </cdr:to>
    <cdr:sp macro="" textlink="">
      <cdr:nvSpPr>
        <cdr:cNvPr id="2" name="Text Box 3"/>
        <cdr:cNvSpPr txBox="1">
          <a:spLocks xmlns:a="http://schemas.openxmlformats.org/drawingml/2006/main" noChangeArrowheads="1"/>
        </cdr:cNvSpPr>
      </cdr:nvSpPr>
      <cdr:spPr bwMode="auto">
        <a:xfrm xmlns:a="http://schemas.openxmlformats.org/drawingml/2006/main">
          <a:off x="610892" y="3234786"/>
          <a:ext cx="1825797" cy="180500"/>
        </a:xfrm>
        <a:prstGeom xmlns:a="http://schemas.openxmlformats.org/drawingml/2006/main" prst="rect">
          <a:avLst/>
        </a:prstGeom>
        <a:solidFill xmlns:a="http://schemas.openxmlformats.org/drawingml/2006/main">
          <a:srgbClr val="FFFFFF">
            <a:alpha val="0"/>
          </a:srgbClr>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rot="0" vert="horz" wrap="square" lIns="91440" tIns="45720" rIns="91440" bIns="45720" anchor="t" anchorCtr="0"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07000"/>
            </a:lnSpc>
            <a:spcAft>
              <a:spcPts val="800"/>
            </a:spcAft>
          </a:pPr>
          <a:r>
            <a:rPr lang="en-GB" sz="1800" b="0" dirty="0">
              <a:solidFill>
                <a:sysClr val="windowText" lastClr="000000"/>
              </a:solidFill>
              <a:effectLst/>
              <a:latin typeface="+mn-lt"/>
              <a:ea typeface="Tablet Gothic"/>
              <a:cs typeface="Times New Roman" panose="02020603050405020304" pitchFamily="18" charset="0"/>
            </a:rPr>
            <a:t>Most</a:t>
          </a:r>
          <a:r>
            <a:rPr lang="en-GB" sz="1800" b="0" baseline="0" dirty="0">
              <a:solidFill>
                <a:sysClr val="windowText" lastClr="000000"/>
              </a:solidFill>
              <a:effectLst/>
              <a:latin typeface="+mn-lt"/>
              <a:ea typeface="Tablet Gothic"/>
              <a:cs typeface="Times New Roman" panose="02020603050405020304" pitchFamily="18" charset="0"/>
            </a:rPr>
            <a:t> deprived</a:t>
          </a:r>
          <a:endParaRPr lang="en-GB" sz="1800" b="0" dirty="0">
            <a:solidFill>
              <a:sysClr val="windowText" lastClr="000000"/>
            </a:solidFill>
            <a:effectLst/>
            <a:latin typeface="+mn-lt"/>
            <a:ea typeface="Tablet Gothic"/>
            <a:cs typeface="Times New Roman" panose="02020603050405020304" pitchFamily="18" charset="0"/>
          </a:endParaRPr>
        </a:p>
      </cdr:txBody>
    </cdr:sp>
  </cdr:relSizeAnchor>
  <cdr:relSizeAnchor xmlns:cdr="http://schemas.openxmlformats.org/drawingml/2006/chartDrawing">
    <cdr:from>
      <cdr:x>0.75996</cdr:x>
      <cdr:y>0.92007</cdr:y>
    </cdr:from>
    <cdr:to>
      <cdr:x>0.98388</cdr:x>
      <cdr:y>0.96614</cdr:y>
    </cdr:to>
    <cdr:sp macro="" textlink="">
      <cdr:nvSpPr>
        <cdr:cNvPr id="3" name="Text Box 3"/>
        <cdr:cNvSpPr txBox="1">
          <a:spLocks xmlns:a="http://schemas.openxmlformats.org/drawingml/2006/main" noChangeArrowheads="1"/>
        </cdr:cNvSpPr>
      </cdr:nvSpPr>
      <cdr:spPr bwMode="auto">
        <a:xfrm xmlns:a="http://schemas.openxmlformats.org/drawingml/2006/main">
          <a:off x="6355765" y="4042394"/>
          <a:ext cx="1872772" cy="202406"/>
        </a:xfrm>
        <a:prstGeom xmlns:a="http://schemas.openxmlformats.org/drawingml/2006/main" prst="rect">
          <a:avLst/>
        </a:prstGeom>
        <a:solidFill xmlns:a="http://schemas.openxmlformats.org/drawingml/2006/main">
          <a:srgbClr val="FFFFFF">
            <a:alpha val="0"/>
          </a:srgbClr>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rot="0" vert="horz" wrap="square" lIns="91440" tIns="45720" rIns="91440" bIns="45720" anchor="t" anchorCtr="0"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07000"/>
            </a:lnSpc>
            <a:spcAft>
              <a:spcPts val="800"/>
            </a:spcAft>
          </a:pPr>
          <a:r>
            <a:rPr lang="en-GB" sz="1800" b="0" dirty="0">
              <a:solidFill>
                <a:sysClr val="windowText" lastClr="000000"/>
              </a:solidFill>
              <a:effectLst/>
              <a:ea typeface="Tablet Gothic"/>
              <a:cs typeface="Times New Roman" panose="02020603050405020304" pitchFamily="18" charset="0"/>
            </a:rPr>
            <a:t>Least</a:t>
          </a:r>
          <a:r>
            <a:rPr lang="en-GB" sz="1800" b="0" baseline="0" dirty="0">
              <a:solidFill>
                <a:sysClr val="windowText" lastClr="000000"/>
              </a:solidFill>
              <a:effectLst/>
              <a:ea typeface="Tablet Gothic"/>
              <a:cs typeface="Times New Roman" panose="02020603050405020304" pitchFamily="18" charset="0"/>
            </a:rPr>
            <a:t> deprived</a:t>
          </a:r>
          <a:endParaRPr lang="en-GB" sz="1800" b="0" dirty="0">
            <a:solidFill>
              <a:sysClr val="windowText" lastClr="000000"/>
            </a:solidFill>
            <a:effectLst/>
            <a:ea typeface="Tablet Gothic"/>
            <a:cs typeface="Times New Roman" panose="02020603050405020304" pitchFamily="18" charset="0"/>
          </a:endParaRPr>
        </a:p>
      </cdr:txBody>
    </cdr:sp>
  </cdr:relSizeAnchor>
  <cdr:relSizeAnchor xmlns:cdr="http://schemas.openxmlformats.org/drawingml/2006/chartDrawing">
    <cdr:from>
      <cdr:x>0.26829</cdr:x>
      <cdr:y>0.36062</cdr:y>
    </cdr:from>
    <cdr:to>
      <cdr:x>0.39475</cdr:x>
      <cdr:y>0.45322</cdr:y>
    </cdr:to>
    <cdr:sp macro="" textlink="">
      <cdr:nvSpPr>
        <cdr:cNvPr id="4" name="Text Box 3"/>
        <cdr:cNvSpPr txBox="1">
          <a:spLocks xmlns:a="http://schemas.openxmlformats.org/drawingml/2006/main" noChangeArrowheads="1"/>
        </cdr:cNvSpPr>
      </cdr:nvSpPr>
      <cdr:spPr bwMode="auto">
        <a:xfrm xmlns:a="http://schemas.openxmlformats.org/drawingml/2006/main">
          <a:off x="2436689" y="1260177"/>
          <a:ext cx="1148536" cy="323589"/>
        </a:xfrm>
        <a:prstGeom xmlns:a="http://schemas.openxmlformats.org/drawingml/2006/main" prst="rect">
          <a:avLst/>
        </a:prstGeom>
        <a:solidFill xmlns:a="http://schemas.openxmlformats.org/drawingml/2006/main">
          <a:srgbClr val="FFFFFF">
            <a:alpha val="0"/>
          </a:srgbClr>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rot="0" vert="horz" wrap="square" lIns="91440" tIns="45720" rIns="91440" bIns="45720" anchor="t" anchorCtr="0"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07000"/>
            </a:lnSpc>
            <a:spcAft>
              <a:spcPts val="800"/>
            </a:spcAft>
          </a:pPr>
          <a:r>
            <a:rPr lang="en-GB" sz="1800" b="1" dirty="0">
              <a:solidFill>
                <a:srgbClr val="1AA75E"/>
              </a:solidFill>
              <a:effectLst/>
              <a:ea typeface="Tablet Gothic"/>
              <a:cs typeface="Times New Roman" panose="02020603050405020304" pitchFamily="18" charset="0"/>
            </a:rPr>
            <a:t>2016</a:t>
          </a:r>
        </a:p>
      </cdr:txBody>
    </cdr:sp>
  </cdr:relSizeAnchor>
  <cdr:relSizeAnchor xmlns:cdr="http://schemas.openxmlformats.org/drawingml/2006/chartDrawing">
    <cdr:from>
      <cdr:x>0.11575</cdr:x>
      <cdr:y>0.66374</cdr:y>
    </cdr:from>
    <cdr:to>
      <cdr:x>0.90709</cdr:x>
      <cdr:y>0.66374</cdr:y>
    </cdr:to>
    <cdr:cxnSp macro="">
      <cdr:nvCxnSpPr>
        <cdr:cNvPr id="7" name="Straight Connector 6">
          <a:extLst xmlns:a="http://schemas.openxmlformats.org/drawingml/2006/main">
            <a:ext uri="{FF2B5EF4-FFF2-40B4-BE49-F238E27FC236}">
              <a16:creationId xmlns:a16="http://schemas.microsoft.com/office/drawing/2014/main" id="{4DB19678-ABBD-F14A-9981-1F4E46453F2F}"/>
            </a:ext>
          </a:extLst>
        </cdr:cNvPr>
        <cdr:cNvCxnSpPr/>
      </cdr:nvCxnSpPr>
      <cdr:spPr>
        <a:xfrm xmlns:a="http://schemas.openxmlformats.org/drawingml/2006/main">
          <a:off x="615950" y="2094717"/>
          <a:ext cx="4210958" cy="0"/>
        </a:xfrm>
        <a:prstGeom xmlns:a="http://schemas.openxmlformats.org/drawingml/2006/main" prst="line">
          <a:avLst/>
        </a:prstGeom>
        <a:ln xmlns:a="http://schemas.openxmlformats.org/drawingml/2006/main" w="19050">
          <a:solidFill>
            <a:srgbClr val="1AA75E"/>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0.06726</cdr:x>
      <cdr:y>0.92568</cdr:y>
    </cdr:from>
    <cdr:to>
      <cdr:x>0.26829</cdr:x>
      <cdr:y>0.97733</cdr:y>
    </cdr:to>
    <cdr:sp macro="" textlink="">
      <cdr:nvSpPr>
        <cdr:cNvPr id="2" name="Text Box 3"/>
        <cdr:cNvSpPr txBox="1">
          <a:spLocks xmlns:a="http://schemas.openxmlformats.org/drawingml/2006/main" noChangeArrowheads="1"/>
        </cdr:cNvSpPr>
      </cdr:nvSpPr>
      <cdr:spPr bwMode="auto">
        <a:xfrm xmlns:a="http://schemas.openxmlformats.org/drawingml/2006/main">
          <a:off x="610892" y="3234786"/>
          <a:ext cx="1825797" cy="180500"/>
        </a:xfrm>
        <a:prstGeom xmlns:a="http://schemas.openxmlformats.org/drawingml/2006/main" prst="rect">
          <a:avLst/>
        </a:prstGeom>
        <a:solidFill xmlns:a="http://schemas.openxmlformats.org/drawingml/2006/main">
          <a:srgbClr val="FFFFFF">
            <a:alpha val="0"/>
          </a:srgbClr>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rot="0" vert="horz" wrap="square" lIns="91440" tIns="45720" rIns="91440" bIns="45720" anchor="t" anchorCtr="0"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07000"/>
            </a:lnSpc>
            <a:spcAft>
              <a:spcPts val="800"/>
            </a:spcAft>
          </a:pPr>
          <a:r>
            <a:rPr lang="en-GB" sz="1800" b="0" dirty="0">
              <a:solidFill>
                <a:sysClr val="windowText" lastClr="000000"/>
              </a:solidFill>
              <a:effectLst/>
              <a:latin typeface="+mn-lt"/>
              <a:ea typeface="Tablet Gothic"/>
              <a:cs typeface="Times New Roman" panose="02020603050405020304" pitchFamily="18" charset="0"/>
            </a:rPr>
            <a:t>Most</a:t>
          </a:r>
          <a:r>
            <a:rPr lang="en-GB" sz="1800" b="0" baseline="0" dirty="0">
              <a:solidFill>
                <a:sysClr val="windowText" lastClr="000000"/>
              </a:solidFill>
              <a:effectLst/>
              <a:latin typeface="+mn-lt"/>
              <a:ea typeface="Tablet Gothic"/>
              <a:cs typeface="Times New Roman" panose="02020603050405020304" pitchFamily="18" charset="0"/>
            </a:rPr>
            <a:t> deprived</a:t>
          </a:r>
          <a:endParaRPr lang="en-GB" sz="1800" b="0" dirty="0">
            <a:solidFill>
              <a:sysClr val="windowText" lastClr="000000"/>
            </a:solidFill>
            <a:effectLst/>
            <a:latin typeface="+mn-lt"/>
            <a:ea typeface="Tablet Gothic"/>
            <a:cs typeface="Times New Roman" panose="02020603050405020304" pitchFamily="18" charset="0"/>
          </a:endParaRPr>
        </a:p>
      </cdr:txBody>
    </cdr:sp>
  </cdr:relSizeAnchor>
  <cdr:relSizeAnchor xmlns:cdr="http://schemas.openxmlformats.org/drawingml/2006/chartDrawing">
    <cdr:from>
      <cdr:x>0.75996</cdr:x>
      <cdr:y>0.92007</cdr:y>
    </cdr:from>
    <cdr:to>
      <cdr:x>0.98388</cdr:x>
      <cdr:y>0.96614</cdr:y>
    </cdr:to>
    <cdr:sp macro="" textlink="">
      <cdr:nvSpPr>
        <cdr:cNvPr id="3" name="Text Box 3"/>
        <cdr:cNvSpPr txBox="1">
          <a:spLocks xmlns:a="http://schemas.openxmlformats.org/drawingml/2006/main" noChangeArrowheads="1"/>
        </cdr:cNvSpPr>
      </cdr:nvSpPr>
      <cdr:spPr bwMode="auto">
        <a:xfrm xmlns:a="http://schemas.openxmlformats.org/drawingml/2006/main">
          <a:off x="6355765" y="4042394"/>
          <a:ext cx="1872772" cy="202406"/>
        </a:xfrm>
        <a:prstGeom xmlns:a="http://schemas.openxmlformats.org/drawingml/2006/main" prst="rect">
          <a:avLst/>
        </a:prstGeom>
        <a:solidFill xmlns:a="http://schemas.openxmlformats.org/drawingml/2006/main">
          <a:srgbClr val="FFFFFF">
            <a:alpha val="0"/>
          </a:srgbClr>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rot="0" vert="horz" wrap="square" lIns="91440" tIns="45720" rIns="91440" bIns="45720" anchor="t" anchorCtr="0"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07000"/>
            </a:lnSpc>
            <a:spcAft>
              <a:spcPts val="800"/>
            </a:spcAft>
          </a:pPr>
          <a:r>
            <a:rPr lang="en-GB" sz="1800" b="0" dirty="0">
              <a:solidFill>
                <a:sysClr val="windowText" lastClr="000000"/>
              </a:solidFill>
              <a:effectLst/>
              <a:ea typeface="Tablet Gothic"/>
              <a:cs typeface="Times New Roman" panose="02020603050405020304" pitchFamily="18" charset="0"/>
            </a:rPr>
            <a:t>Least</a:t>
          </a:r>
          <a:r>
            <a:rPr lang="en-GB" sz="1800" b="0" baseline="0" dirty="0">
              <a:solidFill>
                <a:sysClr val="windowText" lastClr="000000"/>
              </a:solidFill>
              <a:effectLst/>
              <a:ea typeface="Tablet Gothic"/>
              <a:cs typeface="Times New Roman" panose="02020603050405020304" pitchFamily="18" charset="0"/>
            </a:rPr>
            <a:t> deprived</a:t>
          </a:r>
          <a:endParaRPr lang="en-GB" sz="1800" b="0" dirty="0">
            <a:solidFill>
              <a:sysClr val="windowText" lastClr="000000"/>
            </a:solidFill>
            <a:effectLst/>
            <a:ea typeface="Tablet Gothic"/>
            <a:cs typeface="Times New Roman" panose="02020603050405020304" pitchFamily="18" charset="0"/>
          </a:endParaRPr>
        </a:p>
      </cdr:txBody>
    </cdr:sp>
  </cdr:relSizeAnchor>
  <cdr:relSizeAnchor xmlns:cdr="http://schemas.openxmlformats.org/drawingml/2006/chartDrawing">
    <cdr:from>
      <cdr:x>0.26829</cdr:x>
      <cdr:y>0.36062</cdr:y>
    </cdr:from>
    <cdr:to>
      <cdr:x>0.39475</cdr:x>
      <cdr:y>0.45322</cdr:y>
    </cdr:to>
    <cdr:sp macro="" textlink="">
      <cdr:nvSpPr>
        <cdr:cNvPr id="4" name="Text Box 3"/>
        <cdr:cNvSpPr txBox="1">
          <a:spLocks xmlns:a="http://schemas.openxmlformats.org/drawingml/2006/main" noChangeArrowheads="1"/>
        </cdr:cNvSpPr>
      </cdr:nvSpPr>
      <cdr:spPr bwMode="auto">
        <a:xfrm xmlns:a="http://schemas.openxmlformats.org/drawingml/2006/main">
          <a:off x="2436689" y="1260177"/>
          <a:ext cx="1148536" cy="323589"/>
        </a:xfrm>
        <a:prstGeom xmlns:a="http://schemas.openxmlformats.org/drawingml/2006/main" prst="rect">
          <a:avLst/>
        </a:prstGeom>
        <a:solidFill xmlns:a="http://schemas.openxmlformats.org/drawingml/2006/main">
          <a:srgbClr val="FFFFFF">
            <a:alpha val="0"/>
          </a:srgbClr>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rot="0" vert="horz" wrap="square" lIns="91440" tIns="45720" rIns="91440" bIns="45720" anchor="t" anchorCtr="0"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07000"/>
            </a:lnSpc>
            <a:spcAft>
              <a:spcPts val="800"/>
            </a:spcAft>
          </a:pPr>
          <a:r>
            <a:rPr lang="en-GB" sz="1800" b="1" dirty="0">
              <a:solidFill>
                <a:srgbClr val="1AA75E"/>
              </a:solidFill>
              <a:effectLst/>
              <a:ea typeface="Tablet Gothic"/>
              <a:cs typeface="Times New Roman" panose="02020603050405020304" pitchFamily="18" charset="0"/>
            </a:rPr>
            <a:t>2016</a:t>
          </a:r>
        </a:p>
      </cdr:txBody>
    </cdr:sp>
  </cdr:relSizeAnchor>
  <cdr:relSizeAnchor xmlns:cdr="http://schemas.openxmlformats.org/drawingml/2006/chartDrawing">
    <cdr:from>
      <cdr:x>0.11575</cdr:x>
      <cdr:y>0.66374</cdr:y>
    </cdr:from>
    <cdr:to>
      <cdr:x>0.90709</cdr:x>
      <cdr:y>0.66374</cdr:y>
    </cdr:to>
    <cdr:cxnSp macro="">
      <cdr:nvCxnSpPr>
        <cdr:cNvPr id="7" name="Straight Connector 6">
          <a:extLst xmlns:a="http://schemas.openxmlformats.org/drawingml/2006/main">
            <a:ext uri="{FF2B5EF4-FFF2-40B4-BE49-F238E27FC236}">
              <a16:creationId xmlns:a16="http://schemas.microsoft.com/office/drawing/2014/main" id="{4DB19678-ABBD-F14A-9981-1F4E46453F2F}"/>
            </a:ext>
          </a:extLst>
        </cdr:cNvPr>
        <cdr:cNvCxnSpPr/>
      </cdr:nvCxnSpPr>
      <cdr:spPr>
        <a:xfrm xmlns:a="http://schemas.openxmlformats.org/drawingml/2006/main">
          <a:off x="615950" y="2094717"/>
          <a:ext cx="4210958" cy="0"/>
        </a:xfrm>
        <a:prstGeom xmlns:a="http://schemas.openxmlformats.org/drawingml/2006/main" prst="line">
          <a:avLst/>
        </a:prstGeom>
        <a:ln xmlns:a="http://schemas.openxmlformats.org/drawingml/2006/main" w="19050">
          <a:solidFill>
            <a:srgbClr val="1AA75E"/>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0.86878</cdr:x>
      <cdr:y>0.37364</cdr:y>
    </cdr:from>
    <cdr:to>
      <cdr:x>0.8845</cdr:x>
      <cdr:y>0.77289</cdr:y>
    </cdr:to>
    <cdr:sp macro="" textlink="">
      <cdr:nvSpPr>
        <cdr:cNvPr id="6" name="Up-Down Arrow 5"/>
        <cdr:cNvSpPr/>
      </cdr:nvSpPr>
      <cdr:spPr>
        <a:xfrm xmlns:a="http://schemas.openxmlformats.org/drawingml/2006/main">
          <a:off x="7265883" y="1641620"/>
          <a:ext cx="131470" cy="1754139"/>
        </a:xfrm>
        <a:prstGeom xmlns:a="http://schemas.openxmlformats.org/drawingml/2006/main" prst="upDownArrow">
          <a:avLst>
            <a:gd name="adj1" fmla="val 33789"/>
            <a:gd name="adj2" fmla="val 50000"/>
          </a:avLst>
        </a:prstGeom>
        <a:solidFill xmlns:a="http://schemas.openxmlformats.org/drawingml/2006/main">
          <a:srgbClr val="F2B617"/>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wrap="square">
          <a:noAutofit/>
        </a:bodyPr>
        <a:lstStyle xmlns:a="http://schemas.openxmlformats.org/drawingml/2006/main"/>
        <a:p xmlns:a="http://schemas.openxmlformats.org/drawingml/2006/main">
          <a:endParaRPr lang="en-US"/>
        </a:p>
      </cdr:txBody>
    </cdr:sp>
  </cdr:relSizeAnchor>
  <cdr:relSizeAnchor xmlns:cdr="http://schemas.openxmlformats.org/drawingml/2006/chartDrawing">
    <cdr:from>
      <cdr:x>0.11284</cdr:x>
      <cdr:y>0.77332</cdr:y>
    </cdr:from>
    <cdr:to>
      <cdr:x>0.90418</cdr:x>
      <cdr:y>0.77332</cdr:y>
    </cdr:to>
    <cdr:cxnSp macro="">
      <cdr:nvCxnSpPr>
        <cdr:cNvPr id="8" name="Straight Connector 7">
          <a:extLst xmlns:a="http://schemas.openxmlformats.org/drawingml/2006/main">
            <a:ext uri="{FF2B5EF4-FFF2-40B4-BE49-F238E27FC236}">
              <a16:creationId xmlns:a16="http://schemas.microsoft.com/office/drawing/2014/main" id="{7CB7D4F2-E9F0-A74D-B58B-3A672F7DAE61}"/>
            </a:ext>
          </a:extLst>
        </cdr:cNvPr>
        <cdr:cNvCxnSpPr/>
      </cdr:nvCxnSpPr>
      <cdr:spPr>
        <a:xfrm xmlns:a="http://schemas.openxmlformats.org/drawingml/2006/main">
          <a:off x="943708" y="3397654"/>
          <a:ext cx="6618226" cy="0"/>
        </a:xfrm>
        <a:prstGeom xmlns:a="http://schemas.openxmlformats.org/drawingml/2006/main" prst="line">
          <a:avLst/>
        </a:prstGeom>
        <a:ln xmlns:a="http://schemas.openxmlformats.org/drawingml/2006/main" w="19050">
          <a:solidFill>
            <a:srgbClr val="FFC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F2405E-5F3C-CB4F-A426-1CA1A552BE2B}" type="datetimeFigureOut">
              <a:rPr lang="en-US" smtClean="0"/>
              <a:t>9/24/20</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A4F739-E857-2947-A527-2D5D26509F35}" type="slidenum">
              <a:rPr lang="en-US" smtClean="0"/>
              <a:t>‹#›</a:t>
            </a:fld>
            <a:endParaRPr lang="en-US"/>
          </a:p>
        </p:txBody>
      </p:sp>
    </p:spTree>
    <p:extLst>
      <p:ext uri="{BB962C8B-B14F-4D97-AF65-F5344CB8AC3E}">
        <p14:creationId xmlns:p14="http://schemas.microsoft.com/office/powerpoint/2010/main" val="2105453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effectLst/>
              </a:rPr>
              <a:t>40-minute presentation followed by a 15 minutes Q&amp;A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effectLst/>
              </a:rPr>
              <a:t>Hi. Thank you very much for the invitation, and I’m sorry that I couldn’t be there in 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effectLst/>
              </a:rPr>
              <a:t>I am going to talk about the rising inequalities that we see, particularly in the UK, US and I believe that also we see many similar trends in Canada, and what policies might be effective at tackling them.</a:t>
            </a:r>
            <a:endParaRPr lang="en-GB" b="0" dirty="0"/>
          </a:p>
          <a:p>
            <a:endParaRPr lang="en-US" dirty="0"/>
          </a:p>
        </p:txBody>
      </p:sp>
      <p:sp>
        <p:nvSpPr>
          <p:cNvPr id="4" name="Slide Number Placeholder 3"/>
          <p:cNvSpPr>
            <a:spLocks noGrp="1"/>
          </p:cNvSpPr>
          <p:nvPr>
            <p:ph type="sldNum" sz="quarter" idx="5"/>
          </p:nvPr>
        </p:nvSpPr>
        <p:spPr/>
        <p:txBody>
          <a:bodyPr/>
          <a:lstStyle/>
          <a:p>
            <a:fld id="{94E9A0FF-8E33-9B4E-8683-D881F440CA67}" type="slidenum">
              <a:rPr lang="en-US" smtClean="0"/>
              <a:t>1</a:t>
            </a:fld>
            <a:endParaRPr lang="en-US"/>
          </a:p>
        </p:txBody>
      </p:sp>
    </p:spTree>
    <p:extLst>
      <p:ext uri="{BB962C8B-B14F-4D97-AF65-F5344CB8AC3E}">
        <p14:creationId xmlns:p14="http://schemas.microsoft.com/office/powerpoint/2010/main" val="1568850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clear that many inequalities matter. </a:t>
            </a:r>
          </a:p>
          <a:p>
            <a:r>
              <a:rPr lang="en-US" dirty="0"/>
              <a:t>How are these different aspects of inequalities related?</a:t>
            </a:r>
          </a:p>
          <a:p>
            <a:r>
              <a:rPr lang="en-US" dirty="0"/>
              <a:t>What are the underlying forces that create them?</a:t>
            </a:r>
          </a:p>
          <a:p>
            <a:r>
              <a:rPr lang="en-US" dirty="0"/>
              <a:t>Which inequalities matter most?</a:t>
            </a:r>
          </a:p>
          <a:p>
            <a:r>
              <a:rPr lang="en-US" dirty="0"/>
              <a:t>What policies can we use to tackle the adverse inequalities?</a:t>
            </a:r>
          </a:p>
          <a:p>
            <a:endParaRPr lang="en-US" dirty="0"/>
          </a:p>
          <a:p>
            <a:r>
              <a:rPr lang="en-US" dirty="0"/>
              <a:t>Interdisciplinary panel led by Sir Angus Deaton is investigating these issues.</a:t>
            </a:r>
          </a:p>
          <a:p>
            <a:endParaRPr lang="en-US" dirty="0"/>
          </a:p>
          <a:p>
            <a:endParaRPr lang="en-US" dirty="0"/>
          </a:p>
        </p:txBody>
      </p:sp>
      <p:sp>
        <p:nvSpPr>
          <p:cNvPr id="4" name="Slide Number Placeholder 3"/>
          <p:cNvSpPr>
            <a:spLocks noGrp="1"/>
          </p:cNvSpPr>
          <p:nvPr>
            <p:ph type="sldNum" sz="quarter" idx="5"/>
          </p:nvPr>
        </p:nvSpPr>
        <p:spPr/>
        <p:txBody>
          <a:bodyPr/>
          <a:lstStyle/>
          <a:p>
            <a:fld id="{0AA4F739-E857-2947-A527-2D5D26509F35}" type="slidenum">
              <a:rPr lang="en-US" smtClean="0"/>
              <a:t>10</a:t>
            </a:fld>
            <a:endParaRPr lang="en-US"/>
          </a:p>
        </p:txBody>
      </p:sp>
    </p:spTree>
    <p:extLst>
      <p:ext uri="{BB962C8B-B14F-4D97-AF65-F5344CB8AC3E}">
        <p14:creationId xmlns:p14="http://schemas.microsoft.com/office/powerpoint/2010/main" val="686297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TabletGothic"/>
              </a:rPr>
              <a:t>Angus and the panel are optimistic about the ability of well designed policies to address these inequalities. Looking to the past Angus says we’ve been here before. At the turn of the last century the UK was a very unequal society. But some big ideas and big reforms led to considerable redistribution and improvements in the lives of the most vulnerable in society. So what are the policies needed to do that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0000"/>
              </a:solidFill>
              <a:latin typeface="Tablet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TabletGothic"/>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0000"/>
              </a:solidFill>
              <a:latin typeface="Tablet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TabletGothic"/>
              </a:rPr>
              <a:t>At the risk of grandiosity, I think that today’s inequalities are signs that democratic capitalism is under threat, not only in the US, where the storm clouds are darkest, but in much of the rich world, where one or more of politics, economics, and health are changing in worrisome ways. I do not believe that democratic capitalism is beyond repair nor that it should be replaced; I am a great believer in what capitalism has done, not only to the oft cited billions who have been pulled out of poverty in the last half century, but to all the rest of us who have also escaped poverty and deprivation over the last two and a half centuries. It also provides our jobs and the cornucopia of goods and services that we take for granted. And Milton Friedman, whose starry-eyed view of capitalism has much to answer for, was not entirely wrong when he extolled the freedom that free markets can bring. Though history has not been kind to his view that equality would be guaranteed by using markets to pursue freedom.</a:t>
            </a:r>
            <a:endParaRPr lang="en-GB" dirty="0"/>
          </a:p>
          <a:p>
            <a:endParaRPr lang="en-GB" dirty="0"/>
          </a:p>
        </p:txBody>
      </p:sp>
      <p:sp>
        <p:nvSpPr>
          <p:cNvPr id="4" name="Slide Number Placeholder 3"/>
          <p:cNvSpPr>
            <a:spLocks noGrp="1"/>
          </p:cNvSpPr>
          <p:nvPr>
            <p:ph type="sldNum" sz="quarter" idx="10"/>
          </p:nvPr>
        </p:nvSpPr>
        <p:spPr/>
        <p:txBody>
          <a:bodyPr/>
          <a:lstStyle/>
          <a:p>
            <a:fld id="{0AA4F739-E857-2947-A527-2D5D26509F35}" type="slidenum">
              <a:rPr lang="en-US" smtClean="0"/>
              <a:t>11</a:t>
            </a:fld>
            <a:endParaRPr lang="en-US"/>
          </a:p>
        </p:txBody>
      </p:sp>
    </p:spTree>
    <p:extLst>
      <p:ext uri="{BB962C8B-B14F-4D97-AF65-F5344CB8AC3E}">
        <p14:creationId xmlns:p14="http://schemas.microsoft.com/office/powerpoint/2010/main" val="4085368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asked that very big question, I now want to focus on a very specific and much smaller aspect of inequalities.</a:t>
            </a:r>
          </a:p>
          <a:p>
            <a:endParaRPr lang="en-US" dirty="0"/>
          </a:p>
          <a:p>
            <a:r>
              <a:rPr lang="en-US" dirty="0"/>
              <a:t>I want to go back to income inequality and in particular ask what sorts of policies are needed to promote and encourage wage progression amongst low paid and low educated workers.</a:t>
            </a:r>
          </a:p>
          <a:p>
            <a:endParaRPr lang="en-US" dirty="0"/>
          </a:p>
          <a:p>
            <a:r>
              <a:rPr lang="en-US" dirty="0"/>
              <a:t>While income is not the only inequality it is an important one, and it is one that economic policy has a chance of addressing. And getting and keeping a good job matters for all sorts of reasons beyond the wage, as Trudeau </a:t>
            </a:r>
            <a:r>
              <a:rPr lang="en-US" dirty="0" err="1"/>
              <a:t>emphasised</a:t>
            </a:r>
            <a:r>
              <a:rPr lang="en-US" dirty="0"/>
              <a:t> in the quote at the start.</a:t>
            </a:r>
          </a:p>
          <a:p>
            <a:endParaRPr lang="en-US" dirty="0"/>
          </a:p>
          <a:p>
            <a:r>
              <a:rPr lang="en-US" dirty="0"/>
              <a:t>Inequality is a measure of dispersion and the gap between the low paid and the high paid. Much of policy discussion has focused on lower top incomes through taxes and regulations and redistributing through the tax and benefit system to the poor.</a:t>
            </a:r>
          </a:p>
          <a:p>
            <a:r>
              <a:rPr lang="en-US" dirty="0"/>
              <a:t>We definitely want to do that, and in the UK we do quite a bit of that. The story is different in the US. But that is not enough. We also want policies that address income inequality by raising the incomes of those at the bottom of the earnings distribution.</a:t>
            </a:r>
          </a:p>
        </p:txBody>
      </p:sp>
      <p:sp>
        <p:nvSpPr>
          <p:cNvPr id="4" name="Slide Number Placeholder 3"/>
          <p:cNvSpPr>
            <a:spLocks noGrp="1"/>
          </p:cNvSpPr>
          <p:nvPr>
            <p:ph type="sldNum" sz="quarter" idx="5"/>
          </p:nvPr>
        </p:nvSpPr>
        <p:spPr/>
        <p:txBody>
          <a:bodyPr/>
          <a:lstStyle/>
          <a:p>
            <a:fld id="{0AA4F739-E857-2947-A527-2D5D26509F35}" type="slidenum">
              <a:rPr lang="en-US" smtClean="0"/>
              <a:t>12</a:t>
            </a:fld>
            <a:endParaRPr lang="en-US"/>
          </a:p>
        </p:txBody>
      </p:sp>
    </p:spTree>
    <p:extLst>
      <p:ext uri="{BB962C8B-B14F-4D97-AF65-F5344CB8AC3E}">
        <p14:creationId xmlns:p14="http://schemas.microsoft.com/office/powerpoint/2010/main" val="534900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rPr>
              <a:t>The challenge of growing income inequality is that we’ve seen strong earnings growth at the top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rPr>
              <a:t>along with weak earnings growth at the bottom.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rPr>
              <a:t>In fact wages have declined in real terms for low skilled in the US, while in the UK they have remained static.</a:t>
            </a:r>
          </a:p>
          <a:p>
            <a:endParaRPr lang="en-US" dirty="0"/>
          </a:p>
        </p:txBody>
      </p:sp>
      <p:sp>
        <p:nvSpPr>
          <p:cNvPr id="4" name="Slide Number Placeholder 3"/>
          <p:cNvSpPr>
            <a:spLocks noGrp="1"/>
          </p:cNvSpPr>
          <p:nvPr>
            <p:ph type="sldNum" sz="quarter" idx="5"/>
          </p:nvPr>
        </p:nvSpPr>
        <p:spPr/>
        <p:txBody>
          <a:bodyPr/>
          <a:lstStyle/>
          <a:p>
            <a:fld id="{0AA4F739-E857-2947-A527-2D5D26509F35}" type="slidenum">
              <a:rPr lang="en-US" smtClean="0"/>
              <a:t>13</a:t>
            </a:fld>
            <a:endParaRPr lang="en-US"/>
          </a:p>
        </p:txBody>
      </p:sp>
    </p:spTree>
    <p:extLst>
      <p:ext uri="{BB962C8B-B14F-4D97-AF65-F5344CB8AC3E}">
        <p14:creationId xmlns:p14="http://schemas.microsoft.com/office/powerpoint/2010/main" val="3637554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figure shows that over the past four decades in the US, UK and Canada we have seen the share of national income that is owned by the richest 1% has increased after a long period of decline, and are now back to levels seen a century ago.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Top incomes are high and rising, faster than incomes at the bottom</a:t>
            </a:r>
          </a:p>
          <a:p>
            <a:endParaRPr lang="en-US" dirty="0"/>
          </a:p>
          <a:p>
            <a:r>
              <a:rPr lang="en-US" dirty="0"/>
              <a:t>https://</a:t>
            </a:r>
            <a:r>
              <a:rPr lang="en-US" dirty="0" err="1"/>
              <a:t>wid.world</a:t>
            </a:r>
            <a:r>
              <a:rPr lang="en-US" dirty="0"/>
              <a:t>/data/</a:t>
            </a:r>
          </a:p>
          <a:p>
            <a:endParaRPr lang="en-US" dirty="0"/>
          </a:p>
        </p:txBody>
      </p:sp>
      <p:sp>
        <p:nvSpPr>
          <p:cNvPr id="4" name="Slide Number Placeholder 3"/>
          <p:cNvSpPr>
            <a:spLocks noGrp="1"/>
          </p:cNvSpPr>
          <p:nvPr>
            <p:ph type="sldNum" sz="quarter" idx="5"/>
          </p:nvPr>
        </p:nvSpPr>
        <p:spPr/>
        <p:txBody>
          <a:bodyPr/>
          <a:lstStyle/>
          <a:p>
            <a:fld id="{0AA4F739-E857-2947-A527-2D5D26509F35}" type="slidenum">
              <a:rPr lang="en-US" smtClean="0"/>
              <a:t>14</a:t>
            </a:fld>
            <a:endParaRPr lang="en-US"/>
          </a:p>
        </p:txBody>
      </p:sp>
    </p:spTree>
    <p:extLst>
      <p:ext uri="{BB962C8B-B14F-4D97-AF65-F5344CB8AC3E}">
        <p14:creationId xmlns:p14="http://schemas.microsoft.com/office/powerpoint/2010/main" val="1213074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more concern to me in this talk is the lack of pay progression for low educated workers</a:t>
            </a:r>
          </a:p>
        </p:txBody>
      </p:sp>
      <p:sp>
        <p:nvSpPr>
          <p:cNvPr id="4" name="Slide Number Placeholder 3"/>
          <p:cNvSpPr>
            <a:spLocks noGrp="1"/>
          </p:cNvSpPr>
          <p:nvPr>
            <p:ph type="sldNum" sz="quarter" idx="5"/>
          </p:nvPr>
        </p:nvSpPr>
        <p:spPr/>
        <p:txBody>
          <a:bodyPr/>
          <a:lstStyle/>
          <a:p>
            <a:fld id="{0AA4F739-E857-2947-A527-2D5D26509F35}" type="slidenum">
              <a:rPr lang="en-US" smtClean="0"/>
              <a:t>15</a:t>
            </a:fld>
            <a:endParaRPr lang="en-US"/>
          </a:p>
        </p:txBody>
      </p:sp>
    </p:spTree>
    <p:extLst>
      <p:ext uri="{BB962C8B-B14F-4D97-AF65-F5344CB8AC3E}">
        <p14:creationId xmlns:p14="http://schemas.microsoft.com/office/powerpoint/2010/main" val="565558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figures show wage progression over working life. On the horizontal axis we have age, and on the vertical axis we have mean hourly wage.</a:t>
            </a:r>
          </a:p>
          <a:p>
            <a:endParaRPr lang="en-US" dirty="0"/>
          </a:p>
          <a:p>
            <a:r>
              <a:rPr lang="en-US" dirty="0"/>
              <a:t>The left hand panel shows people with less than high school qualifications. The light green line is for women, the dark green for men. These lines are flat; low educated workers in the UK do not see wages increase over their working life.</a:t>
            </a:r>
          </a:p>
          <a:p>
            <a:endParaRPr lang="en-US" dirty="0"/>
          </a:p>
          <a:p>
            <a:r>
              <a:rPr lang="en-US" dirty="0"/>
              <a:t>This is in sharp contrast to the figure on the right for people with a university degree. Here we see that there is considerable pay progression; on average wages for men more than double over their working life.</a:t>
            </a:r>
          </a:p>
          <a:p>
            <a:endParaRPr lang="en-US" dirty="0"/>
          </a:p>
          <a:p>
            <a:r>
              <a:rPr lang="en-US" dirty="0"/>
              <a:t>---------</a:t>
            </a:r>
          </a:p>
          <a:p>
            <a:endParaRPr lang="en-US" dirty="0"/>
          </a:p>
          <a:p>
            <a:r>
              <a:rPr lang="en-US" dirty="0"/>
              <a:t>Notes: wages are shown in 2016 constant wage terms</a:t>
            </a:r>
          </a:p>
          <a:p>
            <a:r>
              <a:rPr lang="en-US" dirty="0"/>
              <a:t>Individuals in the bottom two and top one percentiles of the gender and year specific hourly wage distributions are excluded</a:t>
            </a:r>
          </a:p>
          <a:p>
            <a:endParaRPr lang="en-US" dirty="0"/>
          </a:p>
          <a:p>
            <a:r>
              <a:rPr lang="en-US" sz="1200" i="1" dirty="0"/>
              <a:t>Data from LFS 1993Q1-2017Q2.</a:t>
            </a:r>
            <a:endParaRPr lang="en-US" dirty="0"/>
          </a:p>
          <a:p>
            <a:endParaRPr lang="en-US" dirty="0"/>
          </a:p>
        </p:txBody>
      </p:sp>
      <p:sp>
        <p:nvSpPr>
          <p:cNvPr id="4" name="Slide Number Placeholder 3"/>
          <p:cNvSpPr>
            <a:spLocks noGrp="1"/>
          </p:cNvSpPr>
          <p:nvPr>
            <p:ph type="sldNum" sz="quarter" idx="5"/>
          </p:nvPr>
        </p:nvSpPr>
        <p:spPr/>
        <p:txBody>
          <a:bodyPr/>
          <a:lstStyle/>
          <a:p>
            <a:fld id="{0AA4F739-E857-2947-A527-2D5D26509F35}" type="slidenum">
              <a:rPr lang="en-US" smtClean="0"/>
              <a:t>16</a:t>
            </a:fld>
            <a:endParaRPr lang="en-US"/>
          </a:p>
        </p:txBody>
      </p:sp>
    </p:spTree>
    <p:extLst>
      <p:ext uri="{BB962C8B-B14F-4D97-AF65-F5344CB8AC3E}">
        <p14:creationId xmlns:p14="http://schemas.microsoft.com/office/powerpoint/2010/main" val="1472234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30000"/>
              </a:lnSpc>
              <a:spcBef>
                <a:spcPts val="0"/>
              </a:spcBef>
            </a:pPr>
            <a:r>
              <a:rPr lang="en-GB" sz="1200" dirty="0">
                <a:solidFill>
                  <a:srgbClr val="064705"/>
                </a:solidFill>
              </a:rPr>
              <a:t>the pictures is similar for the US, in the bottom right hand corner we see that workers with less than high school education experience little wage progression, while this with college or more see considerable wage progression.</a:t>
            </a:r>
          </a:p>
          <a:p>
            <a:pPr>
              <a:lnSpc>
                <a:spcPct val="130000"/>
              </a:lnSpc>
              <a:spcBef>
                <a:spcPts val="0"/>
              </a:spcBef>
            </a:pPr>
            <a:endParaRPr lang="en-GB" sz="1200" dirty="0">
              <a:solidFill>
                <a:srgbClr val="064705"/>
              </a:solidFill>
            </a:endParaRPr>
          </a:p>
          <a:p>
            <a:pPr>
              <a:lnSpc>
                <a:spcPct val="130000"/>
              </a:lnSpc>
              <a:spcBef>
                <a:spcPts val="0"/>
              </a:spcBef>
            </a:pPr>
            <a:r>
              <a:rPr lang="en-GB" sz="1200" dirty="0">
                <a:solidFill>
                  <a:srgbClr val="064705"/>
                </a:solidFill>
              </a:rPr>
              <a:t>---</a:t>
            </a:r>
          </a:p>
          <a:p>
            <a:pPr>
              <a:lnSpc>
                <a:spcPct val="130000"/>
              </a:lnSpc>
              <a:spcBef>
                <a:spcPts val="0"/>
              </a:spcBef>
            </a:pPr>
            <a:endParaRPr lang="en-GB" sz="1200" dirty="0">
              <a:solidFill>
                <a:srgbClr val="064705"/>
              </a:solidFill>
            </a:endParaRPr>
          </a:p>
          <a:p>
            <a:pPr>
              <a:lnSpc>
                <a:spcPct val="130000"/>
              </a:lnSpc>
              <a:spcBef>
                <a:spcPts val="0"/>
              </a:spcBef>
            </a:pPr>
            <a:r>
              <a:rPr lang="en-GB" sz="1200" dirty="0">
                <a:solidFill>
                  <a:srgbClr val="6B0301"/>
                </a:solidFill>
              </a:rPr>
              <a:t>Life-cycle growth in real median wages</a:t>
            </a:r>
          </a:p>
          <a:p>
            <a:pPr marL="0" marR="0" lvl="0" indent="0" algn="l" defTabSz="914400" rtl="0" eaLnBrk="1" fontAlgn="auto" latinLnBrk="0" hangingPunct="1">
              <a:lnSpc>
                <a:spcPct val="130000"/>
              </a:lnSpc>
              <a:spcBef>
                <a:spcPts val="0"/>
              </a:spcBef>
              <a:spcAft>
                <a:spcPts val="0"/>
              </a:spcAft>
              <a:buClrTx/>
              <a:buSzTx/>
              <a:buFontTx/>
              <a:buNone/>
              <a:tabLst/>
              <a:defRPr/>
            </a:pPr>
            <a:r>
              <a:rPr lang="en-GB" sz="1200" kern="1200" dirty="0">
                <a:solidFill>
                  <a:schemeClr val="accent1">
                    <a:lumMod val="75000"/>
                  </a:schemeClr>
                </a:solidFill>
                <a:latin typeface="+mn-lt"/>
                <a:ea typeface="+mn-ea"/>
                <a:cs typeface="+mn-cs"/>
              </a:rPr>
              <a:t>Notes: CPS, Includes self employment income and self-employed households. </a:t>
            </a:r>
          </a:p>
          <a:p>
            <a:endParaRPr lang="en-US" dirty="0"/>
          </a:p>
          <a:p>
            <a:r>
              <a:rPr lang="en-US" sz="1200" i="1" dirty="0"/>
              <a:t>Data from CPS.</a:t>
            </a:r>
            <a:endParaRPr lang="en-US" dirty="0"/>
          </a:p>
        </p:txBody>
      </p:sp>
      <p:sp>
        <p:nvSpPr>
          <p:cNvPr id="4" name="Slide Number Placeholder 3"/>
          <p:cNvSpPr>
            <a:spLocks noGrp="1"/>
          </p:cNvSpPr>
          <p:nvPr>
            <p:ph type="sldNum" sz="quarter" idx="5"/>
          </p:nvPr>
        </p:nvSpPr>
        <p:spPr/>
        <p:txBody>
          <a:bodyPr/>
          <a:lstStyle/>
          <a:p>
            <a:fld id="{0AA4F739-E857-2947-A527-2D5D26509F35}" type="slidenum">
              <a:rPr lang="en-US" smtClean="0"/>
              <a:t>17</a:t>
            </a:fld>
            <a:endParaRPr lang="en-US"/>
          </a:p>
        </p:txBody>
      </p:sp>
    </p:spTree>
    <p:extLst>
      <p:ext uri="{BB962C8B-B14F-4D97-AF65-F5344CB8AC3E}">
        <p14:creationId xmlns:p14="http://schemas.microsoft.com/office/powerpoint/2010/main" val="3912484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reasons for these differing patterns are many, but one that has been </a:t>
            </a:r>
            <a:r>
              <a:rPr lang="en-US" dirty="0" err="1"/>
              <a:t>emphasised</a:t>
            </a:r>
            <a:r>
              <a:rPr lang="en-US" dirty="0"/>
              <a:t> in the economics literature is the “hollowing out” of the middle. New technologies, the automation of the workplace, and other forces such as trade, have led to a reduction in firms wanting to employ mid skilled workers. In particular, there has been a decline in demand for jobs that involve “routine tasks”, as these are the jobs that are most easily automated. Think of bank tellers and ATM machines.</a:t>
            </a:r>
          </a:p>
          <a:p>
            <a:endParaRPr lang="en-US" dirty="0"/>
          </a:p>
          <a:p>
            <a:r>
              <a:rPr lang="en-US" dirty="0"/>
              <a:t>This puts pressure on low wage jobs, as those workers previously employed in mid skill jobs are now competing for these low skilled jobs. The increase in firms wanting to hire high skilled workers, and the fact that mid skilled workers can not easily trade up to these jobs, increases wages in these jobs.</a:t>
            </a:r>
          </a:p>
          <a:p>
            <a:endParaRPr lang="en-US" dirty="0"/>
          </a:p>
          <a:p>
            <a:r>
              <a:rPr lang="en-US" dirty="0"/>
              <a:t>I want to return to this idea later in the talk, and particularly to consider whether there are some jobs for workers with low education but with some particular “human” on “non-routine” skills that complement these high skilled jobs. If there are then this might promise good jobs with wage progression for low educated workers.</a:t>
            </a:r>
          </a:p>
        </p:txBody>
      </p:sp>
      <p:sp>
        <p:nvSpPr>
          <p:cNvPr id="4" name="Slide Number Placeholder 3"/>
          <p:cNvSpPr>
            <a:spLocks noGrp="1"/>
          </p:cNvSpPr>
          <p:nvPr>
            <p:ph type="sldNum" sz="quarter" idx="5"/>
          </p:nvPr>
        </p:nvSpPr>
        <p:spPr/>
        <p:txBody>
          <a:bodyPr/>
          <a:lstStyle/>
          <a:p>
            <a:fld id="{0AA4F739-E857-2947-A527-2D5D26509F35}" type="slidenum">
              <a:rPr lang="en-US" smtClean="0"/>
              <a:t>18</a:t>
            </a:fld>
            <a:endParaRPr lang="en-US"/>
          </a:p>
        </p:txBody>
      </p:sp>
    </p:spTree>
    <p:extLst>
      <p:ext uri="{BB962C8B-B14F-4D97-AF65-F5344CB8AC3E}">
        <p14:creationId xmlns:p14="http://schemas.microsoft.com/office/powerpoint/2010/main" val="561491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a similar pattern in European countries, with a decline in firms hiring workers in middle skilled and middle paying jobs.</a:t>
            </a:r>
          </a:p>
        </p:txBody>
      </p:sp>
      <p:sp>
        <p:nvSpPr>
          <p:cNvPr id="4" name="Slide Number Placeholder 3"/>
          <p:cNvSpPr>
            <a:spLocks noGrp="1"/>
          </p:cNvSpPr>
          <p:nvPr>
            <p:ph type="sldNum" sz="quarter" idx="5"/>
          </p:nvPr>
        </p:nvSpPr>
        <p:spPr/>
        <p:txBody>
          <a:bodyPr/>
          <a:lstStyle/>
          <a:p>
            <a:fld id="{0AA4F739-E857-2947-A527-2D5D26509F35}" type="slidenum">
              <a:rPr lang="en-US" smtClean="0"/>
              <a:t>19</a:t>
            </a:fld>
            <a:endParaRPr lang="en-US"/>
          </a:p>
        </p:txBody>
      </p:sp>
    </p:spTree>
    <p:extLst>
      <p:ext uri="{BB962C8B-B14F-4D97-AF65-F5344CB8AC3E}">
        <p14:creationId xmlns:p14="http://schemas.microsoft.com/office/powerpoint/2010/main" val="1485970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long and widespread concern about inequalities, dating back to at least Plato if not before.</a:t>
            </a:r>
          </a:p>
          <a:p>
            <a:r>
              <a:rPr lang="en-GB" dirty="0"/>
              <a:t>These concerns run across countries and across political parties.</a:t>
            </a:r>
          </a:p>
          <a:p>
            <a:r>
              <a:rPr lang="en-GB" dirty="0"/>
              <a:t>There are concerns about the causes of inequalities, the implications of inequalities, and about what we can and should do to address them. </a:t>
            </a:r>
            <a:endParaRPr lang="en-US" dirty="0"/>
          </a:p>
        </p:txBody>
      </p:sp>
      <p:sp>
        <p:nvSpPr>
          <p:cNvPr id="4" name="Slide Number Placeholder 3"/>
          <p:cNvSpPr>
            <a:spLocks noGrp="1"/>
          </p:cNvSpPr>
          <p:nvPr>
            <p:ph type="sldNum" sz="quarter" idx="5"/>
          </p:nvPr>
        </p:nvSpPr>
        <p:spPr/>
        <p:txBody>
          <a:bodyPr/>
          <a:lstStyle/>
          <a:p>
            <a:fld id="{0AA4F739-E857-2947-A527-2D5D26509F35}" type="slidenum">
              <a:rPr lang="en-US" smtClean="0"/>
              <a:t>2</a:t>
            </a:fld>
            <a:endParaRPr lang="en-US"/>
          </a:p>
        </p:txBody>
      </p:sp>
    </p:spTree>
    <p:extLst>
      <p:ext uri="{BB962C8B-B14F-4D97-AF65-F5344CB8AC3E}">
        <p14:creationId xmlns:p14="http://schemas.microsoft.com/office/powerpoint/2010/main" val="3830520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automation is one likely reason for the lack of pay progression</a:t>
            </a:r>
          </a:p>
          <a:p>
            <a:r>
              <a:rPr lang="en-US" dirty="0"/>
              <a:t>but there are also many others, including the unequal affects of increasing </a:t>
            </a:r>
            <a:r>
              <a:rPr lang="en-US" dirty="0" err="1"/>
              <a:t>globalisation</a:t>
            </a:r>
            <a:r>
              <a:rPr lang="en-US" dirty="0"/>
              <a:t>, the growing market power of superstar firms as well as others</a:t>
            </a:r>
          </a:p>
        </p:txBody>
      </p:sp>
      <p:sp>
        <p:nvSpPr>
          <p:cNvPr id="4" name="Slide Number Placeholder 3"/>
          <p:cNvSpPr>
            <a:spLocks noGrp="1"/>
          </p:cNvSpPr>
          <p:nvPr>
            <p:ph type="sldNum" sz="quarter" idx="5"/>
          </p:nvPr>
        </p:nvSpPr>
        <p:spPr/>
        <p:txBody>
          <a:bodyPr/>
          <a:lstStyle/>
          <a:p>
            <a:fld id="{0AA4F739-E857-2947-A527-2D5D26509F35}" type="slidenum">
              <a:rPr lang="en-US" smtClean="0"/>
              <a:t>20</a:t>
            </a:fld>
            <a:endParaRPr lang="en-US"/>
          </a:p>
        </p:txBody>
      </p:sp>
    </p:spTree>
    <p:extLst>
      <p:ext uri="{BB962C8B-B14F-4D97-AF65-F5344CB8AC3E}">
        <p14:creationId xmlns:p14="http://schemas.microsoft.com/office/powerpoint/2010/main" val="2085677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story is different for men and women. Female </a:t>
            </a:r>
            <a:r>
              <a:rPr lang="en-US" dirty="0" err="1"/>
              <a:t>labour</a:t>
            </a:r>
            <a:r>
              <a:rPr lang="en-US" dirty="0"/>
              <a:t> market participation, and so female earnings, have increased. However, this has not been enough to compensate for weak male earnings growth, and so household level earnings at the bottom have remained flat leading to growing inequality</a:t>
            </a:r>
          </a:p>
          <a:p>
            <a:endParaRPr lang="en-US" dirty="0"/>
          </a:p>
          <a:p>
            <a:r>
              <a:rPr lang="en-US" dirty="0"/>
              <a:t>All of this means that for poorer households it is no longer the case that getting a job is enough to move out of poverty for longer run self-sufficiency</a:t>
            </a:r>
          </a:p>
        </p:txBody>
      </p:sp>
      <p:sp>
        <p:nvSpPr>
          <p:cNvPr id="4" name="Slide Number Placeholder 3"/>
          <p:cNvSpPr>
            <a:spLocks noGrp="1"/>
          </p:cNvSpPr>
          <p:nvPr>
            <p:ph type="sldNum" sz="quarter" idx="5"/>
          </p:nvPr>
        </p:nvSpPr>
        <p:spPr/>
        <p:txBody>
          <a:bodyPr/>
          <a:lstStyle/>
          <a:p>
            <a:fld id="{0AA4F739-E857-2947-A527-2D5D26509F35}" type="slidenum">
              <a:rPr lang="en-US" smtClean="0"/>
              <a:t>21</a:t>
            </a:fld>
            <a:endParaRPr lang="en-US"/>
          </a:p>
        </p:txBody>
      </p:sp>
    </p:spTree>
    <p:extLst>
      <p:ext uri="{BB962C8B-B14F-4D97-AF65-F5344CB8AC3E}">
        <p14:creationId xmlns:p14="http://schemas.microsoft.com/office/powerpoint/2010/main" val="3633317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UK a progressive tax and benefit system has mitigated much of the low earnings growth at the bottom </a:t>
            </a:r>
          </a:p>
          <a:p>
            <a:endParaRPr lang="en-US" dirty="0"/>
          </a:p>
          <a:p>
            <a:endParaRPr lang="en-US" dirty="0"/>
          </a:p>
        </p:txBody>
      </p:sp>
      <p:sp>
        <p:nvSpPr>
          <p:cNvPr id="4" name="Slide Number Placeholder 3"/>
          <p:cNvSpPr>
            <a:spLocks noGrp="1"/>
          </p:cNvSpPr>
          <p:nvPr>
            <p:ph type="sldNum" sz="quarter" idx="5"/>
          </p:nvPr>
        </p:nvSpPr>
        <p:spPr/>
        <p:txBody>
          <a:bodyPr/>
          <a:lstStyle/>
          <a:p>
            <a:fld id="{0AA4F739-E857-2947-A527-2D5D26509F35}" type="slidenum">
              <a:rPr lang="en-US" smtClean="0"/>
              <a:t>22</a:t>
            </a:fld>
            <a:endParaRPr lang="en-US"/>
          </a:p>
        </p:txBody>
      </p:sp>
    </p:spTree>
    <p:extLst>
      <p:ext uri="{BB962C8B-B14F-4D97-AF65-F5344CB8AC3E}">
        <p14:creationId xmlns:p14="http://schemas.microsoft.com/office/powerpoint/2010/main" val="4098883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30000"/>
              </a:lnSpc>
              <a:spcBef>
                <a:spcPts val="0"/>
              </a:spcBef>
            </a:pPr>
            <a:r>
              <a:rPr lang="en-GB" sz="1200" dirty="0">
                <a:solidFill>
                  <a:srgbClr val="002060"/>
                </a:solidFill>
              </a:rPr>
              <a:t>This figure shows the mean </a:t>
            </a:r>
            <a:r>
              <a:rPr lang="en-GB" sz="1200" dirty="0">
                <a:solidFill>
                  <a:srgbClr val="6B0301"/>
                </a:solidFill>
              </a:rPr>
              <a:t>growth in earnings BEFORE taxes and benefits for working households in the UK between 1994 and 2015 </a:t>
            </a:r>
          </a:p>
          <a:p>
            <a:endParaRPr lang="en-US" dirty="0"/>
          </a:p>
          <a:p>
            <a:r>
              <a:rPr lang="en-US" dirty="0"/>
              <a:t>Along the horizontal axis we have percentiles of household income; the poorest households are on the right and the richest on the left</a:t>
            </a:r>
          </a:p>
          <a:p>
            <a:endParaRPr lang="en-US" dirty="0"/>
          </a:p>
          <a:p>
            <a:r>
              <a:rPr lang="en-US" dirty="0"/>
              <a:t>Earnings growth is low at the bottom (except the very bottom) and rises for higher income households, showing what we saw in the previous figures</a:t>
            </a:r>
          </a:p>
          <a:p>
            <a:endParaRPr lang="en-US" dirty="0"/>
          </a:p>
          <a:p>
            <a:r>
              <a:rPr lang="en-US" dirty="0"/>
              <a:t>-----</a:t>
            </a:r>
          </a:p>
          <a:p>
            <a:endParaRPr lang="en-US" dirty="0"/>
          </a:p>
          <a:p>
            <a:r>
              <a:rPr lang="en-GB" sz="1200" kern="1200" dirty="0">
                <a:solidFill>
                  <a:schemeClr val="tx2">
                    <a:lumMod val="50000"/>
                  </a:schemeClr>
                </a:solidFill>
                <a:latin typeface="+mn-lt"/>
                <a:ea typeface="+mn-ea"/>
                <a:cs typeface="+mn-cs"/>
              </a:rPr>
              <a:t>Notes: Includes self employment income and self-employed households. Family Resources Survey. All income measures are equivalised.</a:t>
            </a:r>
          </a:p>
          <a:p>
            <a:r>
              <a:rPr lang="en-GB" sz="1200" kern="1200" dirty="0">
                <a:solidFill>
                  <a:schemeClr val="tx2">
                    <a:lumMod val="50000"/>
                  </a:schemeClr>
                </a:solidFill>
                <a:latin typeface="+mn-lt"/>
                <a:ea typeface="+mn-ea"/>
                <a:cs typeface="+mn-cs"/>
              </a:rPr>
              <a:t>Source: Blundell, Joyce, Norris </a:t>
            </a:r>
            <a:r>
              <a:rPr lang="en-GB" sz="1200" kern="1200" dirty="0" err="1">
                <a:solidFill>
                  <a:schemeClr val="tx2">
                    <a:lumMod val="50000"/>
                  </a:schemeClr>
                </a:solidFill>
                <a:latin typeface="+mn-lt"/>
                <a:ea typeface="+mn-ea"/>
                <a:cs typeface="+mn-cs"/>
              </a:rPr>
              <a:t>Keiller</a:t>
            </a:r>
            <a:r>
              <a:rPr lang="en-GB" sz="1200" kern="1200" dirty="0">
                <a:solidFill>
                  <a:schemeClr val="tx2">
                    <a:lumMod val="50000"/>
                  </a:schemeClr>
                </a:solidFill>
                <a:latin typeface="+mn-lt"/>
                <a:ea typeface="+mn-ea"/>
                <a:cs typeface="+mn-cs"/>
              </a:rPr>
              <a:t> and </a:t>
            </a:r>
            <a:r>
              <a:rPr lang="en-GB" sz="1200" kern="1200" dirty="0" err="1">
                <a:solidFill>
                  <a:schemeClr val="tx2">
                    <a:lumMod val="50000"/>
                  </a:schemeClr>
                </a:solidFill>
                <a:latin typeface="+mn-lt"/>
                <a:ea typeface="+mn-ea"/>
                <a:cs typeface="+mn-cs"/>
              </a:rPr>
              <a:t>Ziliak</a:t>
            </a:r>
            <a:r>
              <a:rPr lang="en-GB" sz="1200" kern="1200" dirty="0">
                <a:solidFill>
                  <a:schemeClr val="tx2">
                    <a:lumMod val="50000"/>
                  </a:schemeClr>
                </a:solidFill>
                <a:latin typeface="+mn-lt"/>
                <a:ea typeface="+mn-ea"/>
                <a:cs typeface="+mn-cs"/>
              </a:rPr>
              <a:t> (2018)</a:t>
            </a:r>
            <a:endParaRPr lang="en-US" sz="1200" kern="1200" dirty="0">
              <a:solidFill>
                <a:schemeClr val="tx2">
                  <a:lumMod val="50000"/>
                </a:schemeClr>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AA4F739-E857-2947-A527-2D5D26509F35}" type="slidenum">
              <a:rPr lang="en-US" smtClean="0"/>
              <a:t>23</a:t>
            </a:fld>
            <a:endParaRPr lang="en-US"/>
          </a:p>
        </p:txBody>
      </p:sp>
    </p:spTree>
    <p:extLst>
      <p:ext uri="{BB962C8B-B14F-4D97-AF65-F5344CB8AC3E}">
        <p14:creationId xmlns:p14="http://schemas.microsoft.com/office/powerpoint/2010/main" val="3113916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30000"/>
              </a:lnSpc>
              <a:spcBef>
                <a:spcPts val="0"/>
              </a:spcBef>
            </a:pPr>
            <a:r>
              <a:rPr lang="en-GB" sz="1200" dirty="0">
                <a:solidFill>
                  <a:srgbClr val="002060"/>
                </a:solidFill>
              </a:rPr>
              <a:t>The green line shows growth in earnings AFTER taxes and benefits. </a:t>
            </a:r>
          </a:p>
          <a:p>
            <a:pPr>
              <a:lnSpc>
                <a:spcPct val="130000"/>
              </a:lnSpc>
              <a:spcBef>
                <a:spcPts val="0"/>
              </a:spcBef>
            </a:pPr>
            <a:endParaRPr lang="en-GB" sz="1200" dirty="0">
              <a:solidFill>
                <a:srgbClr val="002060"/>
              </a:solidFill>
            </a:endParaRPr>
          </a:p>
          <a:p>
            <a:pPr>
              <a:lnSpc>
                <a:spcPct val="130000"/>
              </a:lnSpc>
              <a:spcBef>
                <a:spcPts val="0"/>
              </a:spcBef>
            </a:pPr>
            <a:r>
              <a:rPr lang="en-GB" sz="1200" dirty="0">
                <a:solidFill>
                  <a:srgbClr val="002060"/>
                </a:solidFill>
              </a:rPr>
              <a:t>We see for the richest households the green line lies below the red line, indicating that taxes and benefits reduced income growth between 1994-2015 over this period</a:t>
            </a:r>
          </a:p>
          <a:p>
            <a:pPr>
              <a:lnSpc>
                <a:spcPct val="130000"/>
              </a:lnSpc>
              <a:spcBef>
                <a:spcPts val="0"/>
              </a:spcBef>
            </a:pPr>
            <a:endParaRPr lang="en-GB" sz="1200" dirty="0">
              <a:solidFill>
                <a:srgbClr val="002060"/>
              </a:solidFill>
            </a:endParaRPr>
          </a:p>
          <a:p>
            <a:pPr>
              <a:lnSpc>
                <a:spcPct val="130000"/>
              </a:lnSpc>
              <a:spcBef>
                <a:spcPts val="0"/>
              </a:spcBef>
            </a:pPr>
            <a:r>
              <a:rPr lang="en-GB" sz="1200" dirty="0">
                <a:solidFill>
                  <a:srgbClr val="002060"/>
                </a:solidFill>
              </a:rPr>
              <a:t>For the poorest households the tax and benefit system does a lot, increasing growth in their post-tax earnings and more or less flattening the curve</a:t>
            </a:r>
          </a:p>
          <a:p>
            <a:pPr>
              <a:lnSpc>
                <a:spcPct val="130000"/>
              </a:lnSpc>
              <a:spcBef>
                <a:spcPts val="0"/>
              </a:spcBef>
            </a:pPr>
            <a:endParaRPr lang="en-GB" sz="1200" dirty="0">
              <a:solidFill>
                <a:srgbClr val="002060"/>
              </a:solidFill>
            </a:endParaRPr>
          </a:p>
          <a:p>
            <a:pPr>
              <a:lnSpc>
                <a:spcPct val="130000"/>
              </a:lnSpc>
              <a:spcBef>
                <a:spcPts val="0"/>
              </a:spcBef>
            </a:pPr>
            <a:r>
              <a:rPr lang="en-GB" sz="1200" dirty="0">
                <a:solidFill>
                  <a:srgbClr val="002060"/>
                </a:solidFill>
              </a:rPr>
              <a:t>----- </a:t>
            </a:r>
          </a:p>
          <a:p>
            <a:pPr>
              <a:lnSpc>
                <a:spcPct val="130000"/>
              </a:lnSpc>
              <a:spcBef>
                <a:spcPts val="0"/>
              </a:spcBef>
            </a:pPr>
            <a:endParaRPr lang="en-GB" sz="1200" dirty="0">
              <a:solidFill>
                <a:srgbClr val="002060"/>
              </a:solidFill>
            </a:endParaRPr>
          </a:p>
          <a:p>
            <a:pPr>
              <a:lnSpc>
                <a:spcPct val="130000"/>
              </a:lnSpc>
              <a:spcBef>
                <a:spcPts val="0"/>
              </a:spcBef>
            </a:pPr>
            <a:r>
              <a:rPr lang="en-GB" sz="1200" dirty="0">
                <a:solidFill>
                  <a:srgbClr val="002060"/>
                </a:solidFill>
              </a:rPr>
              <a:t>Family Earnings and Family Incomes:</a:t>
            </a:r>
          </a:p>
          <a:p>
            <a:pPr>
              <a:lnSpc>
                <a:spcPct val="130000"/>
              </a:lnSpc>
              <a:spcBef>
                <a:spcPts val="0"/>
              </a:spcBef>
            </a:pPr>
            <a:r>
              <a:rPr lang="en-GB" sz="1200" dirty="0">
                <a:solidFill>
                  <a:srgbClr val="006600"/>
                </a:solidFill>
              </a:rPr>
              <a:t>Household income growth for working households in UK 1994/5 to 2015/6 </a:t>
            </a:r>
          </a:p>
          <a:p>
            <a:pPr>
              <a:lnSpc>
                <a:spcPct val="130000"/>
              </a:lnSpc>
              <a:spcBef>
                <a:spcPts val="0"/>
              </a:spcBef>
            </a:pPr>
            <a:endParaRPr lang="en-GB" sz="1200" dirty="0">
              <a:solidFill>
                <a:srgbClr val="006600"/>
              </a:solidFill>
            </a:endParaRPr>
          </a:p>
          <a:p>
            <a:r>
              <a:rPr lang="en-GB" sz="1200" kern="1200" dirty="0">
                <a:solidFill>
                  <a:schemeClr val="tx2">
                    <a:lumMod val="50000"/>
                  </a:schemeClr>
                </a:solidFill>
                <a:latin typeface="+mn-lt"/>
                <a:ea typeface="+mn-ea"/>
                <a:cs typeface="+mn-cs"/>
              </a:rPr>
              <a:t>Notes: Includes self employment income and self employed households. Family Resources Survey. All income measures are equivalised.</a:t>
            </a:r>
          </a:p>
          <a:p>
            <a:r>
              <a:rPr lang="en-GB" sz="1200" kern="1200" dirty="0">
                <a:solidFill>
                  <a:schemeClr val="tx2">
                    <a:lumMod val="50000"/>
                  </a:schemeClr>
                </a:solidFill>
                <a:latin typeface="+mn-lt"/>
                <a:ea typeface="+mn-ea"/>
                <a:cs typeface="+mn-cs"/>
              </a:rPr>
              <a:t>Source: Blundell, Joyce, Norris </a:t>
            </a:r>
            <a:r>
              <a:rPr lang="en-GB" sz="1200" kern="1200" dirty="0" err="1">
                <a:solidFill>
                  <a:schemeClr val="tx2">
                    <a:lumMod val="50000"/>
                  </a:schemeClr>
                </a:solidFill>
                <a:latin typeface="+mn-lt"/>
                <a:ea typeface="+mn-ea"/>
                <a:cs typeface="+mn-cs"/>
              </a:rPr>
              <a:t>Keiller</a:t>
            </a:r>
            <a:r>
              <a:rPr lang="en-GB" sz="1200" kern="1200" dirty="0">
                <a:solidFill>
                  <a:schemeClr val="tx2">
                    <a:lumMod val="50000"/>
                  </a:schemeClr>
                </a:solidFill>
                <a:latin typeface="+mn-lt"/>
                <a:ea typeface="+mn-ea"/>
                <a:cs typeface="+mn-cs"/>
              </a:rPr>
              <a:t> and </a:t>
            </a:r>
            <a:r>
              <a:rPr lang="en-GB" sz="1200" kern="1200" dirty="0" err="1">
                <a:solidFill>
                  <a:schemeClr val="tx2">
                    <a:lumMod val="50000"/>
                  </a:schemeClr>
                </a:solidFill>
                <a:latin typeface="+mn-lt"/>
                <a:ea typeface="+mn-ea"/>
                <a:cs typeface="+mn-cs"/>
              </a:rPr>
              <a:t>Ziliak</a:t>
            </a:r>
            <a:r>
              <a:rPr lang="en-GB" sz="1200" kern="1200" dirty="0">
                <a:solidFill>
                  <a:schemeClr val="tx2">
                    <a:lumMod val="50000"/>
                  </a:schemeClr>
                </a:solidFill>
                <a:latin typeface="+mn-lt"/>
                <a:ea typeface="+mn-ea"/>
                <a:cs typeface="+mn-cs"/>
              </a:rPr>
              <a:t> (2018)</a:t>
            </a:r>
            <a:endParaRPr lang="en-US" sz="1200" kern="1200" dirty="0">
              <a:solidFill>
                <a:schemeClr val="tx2">
                  <a:lumMod val="50000"/>
                </a:schemeClr>
              </a:solidFill>
              <a:latin typeface="+mn-lt"/>
              <a:ea typeface="+mn-ea"/>
              <a:cs typeface="+mn-cs"/>
            </a:endParaRPr>
          </a:p>
          <a:p>
            <a:pPr>
              <a:lnSpc>
                <a:spcPct val="130000"/>
              </a:lnSpc>
              <a:spcBef>
                <a:spcPts val="0"/>
              </a:spcBef>
            </a:pPr>
            <a:endParaRPr lang="en-GB" sz="1200" dirty="0">
              <a:solidFill>
                <a:srgbClr val="006600"/>
              </a:solidFill>
            </a:endParaRPr>
          </a:p>
          <a:p>
            <a:endParaRPr lang="en-US" dirty="0"/>
          </a:p>
        </p:txBody>
      </p:sp>
      <p:sp>
        <p:nvSpPr>
          <p:cNvPr id="4" name="Slide Number Placeholder 3"/>
          <p:cNvSpPr>
            <a:spLocks noGrp="1"/>
          </p:cNvSpPr>
          <p:nvPr>
            <p:ph type="sldNum" sz="quarter" idx="5"/>
          </p:nvPr>
        </p:nvSpPr>
        <p:spPr/>
        <p:txBody>
          <a:bodyPr/>
          <a:lstStyle/>
          <a:p>
            <a:fld id="{0AA4F739-E857-2947-A527-2D5D26509F35}" type="slidenum">
              <a:rPr lang="en-US" smtClean="0"/>
              <a:t>24</a:t>
            </a:fld>
            <a:endParaRPr lang="en-US"/>
          </a:p>
        </p:txBody>
      </p:sp>
    </p:spTree>
    <p:extLst>
      <p:ext uri="{BB962C8B-B14F-4D97-AF65-F5344CB8AC3E}">
        <p14:creationId xmlns:p14="http://schemas.microsoft.com/office/powerpoint/2010/main" val="3928573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while the tax and benefit system has done a lot it is not sustainable, even before </a:t>
            </a:r>
            <a:r>
              <a:rPr lang="en-US" dirty="0" err="1"/>
              <a:t>covid</a:t>
            </a:r>
            <a:r>
              <a:rPr lang="en-US" dirty="0"/>
              <a:t> but certainly now</a:t>
            </a:r>
          </a:p>
          <a:p>
            <a:endParaRPr lang="en-US" dirty="0"/>
          </a:p>
        </p:txBody>
      </p:sp>
      <p:sp>
        <p:nvSpPr>
          <p:cNvPr id="4" name="Slide Number Placeholder 3"/>
          <p:cNvSpPr>
            <a:spLocks noGrp="1"/>
          </p:cNvSpPr>
          <p:nvPr>
            <p:ph type="sldNum" sz="quarter" idx="5"/>
          </p:nvPr>
        </p:nvSpPr>
        <p:spPr/>
        <p:txBody>
          <a:bodyPr/>
          <a:lstStyle/>
          <a:p>
            <a:fld id="{0AA4F739-E857-2947-A527-2D5D26509F35}" type="slidenum">
              <a:rPr lang="en-US" smtClean="0"/>
              <a:t>25</a:t>
            </a:fld>
            <a:endParaRPr lang="en-US"/>
          </a:p>
        </p:txBody>
      </p:sp>
    </p:spTree>
    <p:extLst>
      <p:ext uri="{BB962C8B-B14F-4D97-AF65-F5344CB8AC3E}">
        <p14:creationId xmlns:p14="http://schemas.microsoft.com/office/powerpoint/2010/main" val="2870309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2"/>
                </a:solidFill>
              </a:rPr>
              <a:t>Spending on benefits has become a major part of the welfare state, almost doubling over the past two decades as a share of GDP</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sz="1200" dirty="0"/>
            </a:br>
            <a:r>
              <a:rPr lang="en-GB" sz="1200" dirty="0"/>
              <a:t>BUT this is not sustainable (note that the projected decline was pre-</a:t>
            </a:r>
            <a:r>
              <a:rPr lang="en-GB" sz="1200" dirty="0" err="1"/>
              <a:t>covid</a:t>
            </a:r>
            <a:r>
              <a:rPr lang="en-GB" sz="1200" dirty="0"/>
              <a:t>, this will have changed)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Spending on working-age benefits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Sources: Benefit expenditure and caseload tables 2018, GDP at Market Prices and Money GDP (BKTL series), Budget 2001</a:t>
            </a:r>
            <a:br>
              <a:rPr lang="en-GB" dirty="0"/>
            </a:br>
            <a:r>
              <a:rPr lang="en-GB" dirty="0"/>
              <a:t>Notes: 1948-1954 GDP based on calendar years. Includes cost of Children’s Tax Credit in 2001/02-2002/03, based on forecasts in Budget 2001</a:t>
            </a:r>
            <a:endParaRPr lang="en-US" dirty="0"/>
          </a:p>
          <a:p>
            <a:endParaRPr lang="en-US" dirty="0"/>
          </a:p>
        </p:txBody>
      </p:sp>
      <p:sp>
        <p:nvSpPr>
          <p:cNvPr id="4" name="Slide Number Placeholder 3"/>
          <p:cNvSpPr>
            <a:spLocks noGrp="1"/>
          </p:cNvSpPr>
          <p:nvPr>
            <p:ph type="sldNum" sz="quarter" idx="5"/>
          </p:nvPr>
        </p:nvSpPr>
        <p:spPr/>
        <p:txBody>
          <a:bodyPr/>
          <a:lstStyle/>
          <a:p>
            <a:fld id="{0AA4F739-E857-2947-A527-2D5D26509F35}" type="slidenum">
              <a:rPr lang="en-US" smtClean="0"/>
              <a:t>26</a:t>
            </a:fld>
            <a:endParaRPr lang="en-US"/>
          </a:p>
        </p:txBody>
      </p:sp>
    </p:spTree>
    <p:extLst>
      <p:ext uri="{BB962C8B-B14F-4D97-AF65-F5344CB8AC3E}">
        <p14:creationId xmlns:p14="http://schemas.microsoft.com/office/powerpoint/2010/main" val="51450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6B0301"/>
                </a:solidFill>
              </a:rPr>
              <a:t>Growth in expenditure per capita on welfare transfers and EITC in the US has also grown considerably</a:t>
            </a:r>
          </a:p>
          <a:p>
            <a:endParaRPr lang="en-US" dirty="0"/>
          </a:p>
        </p:txBody>
      </p:sp>
      <p:sp>
        <p:nvSpPr>
          <p:cNvPr id="4" name="Slide Number Placeholder 3"/>
          <p:cNvSpPr>
            <a:spLocks noGrp="1"/>
          </p:cNvSpPr>
          <p:nvPr>
            <p:ph type="sldNum" sz="quarter" idx="5"/>
          </p:nvPr>
        </p:nvSpPr>
        <p:spPr/>
        <p:txBody>
          <a:bodyPr/>
          <a:lstStyle/>
          <a:p>
            <a:fld id="{0AA4F739-E857-2947-A527-2D5D26509F35}" type="slidenum">
              <a:rPr lang="en-US" smtClean="0"/>
              <a:t>27</a:t>
            </a:fld>
            <a:endParaRPr lang="en-US"/>
          </a:p>
        </p:txBody>
      </p:sp>
    </p:spTree>
    <p:extLst>
      <p:ext uri="{BB962C8B-B14F-4D97-AF65-F5344CB8AC3E}">
        <p14:creationId xmlns:p14="http://schemas.microsoft.com/office/powerpoint/2010/main" val="624166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1">
                    <a:lumMod val="75000"/>
                  </a:schemeClr>
                </a:solidFill>
                <a:cs typeface="Arial" pitchFamily="34" charset="0"/>
              </a:rPr>
              <a:t>Reforms to the benefit system in the UK over the last few years are already reducing the degree of redistribution by reducing the </a:t>
            </a:r>
            <a:r>
              <a:rPr lang="en-GB" sz="1200" dirty="0" err="1">
                <a:solidFill>
                  <a:schemeClr val="accent1">
                    <a:lumMod val="75000"/>
                  </a:schemeClr>
                </a:solidFill>
                <a:cs typeface="Arial" pitchFamily="34" charset="0"/>
              </a:rPr>
              <a:t>generousity</a:t>
            </a:r>
            <a:r>
              <a:rPr lang="en-GB" sz="1200" dirty="0">
                <a:solidFill>
                  <a:schemeClr val="accent1">
                    <a:lumMod val="75000"/>
                  </a:schemeClr>
                </a:solidFill>
                <a:cs typeface="Arial" pitchFamily="34" charset="0"/>
              </a:rPr>
              <a:t> of benefits to the poorest.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accent1">
                  <a:lumMod val="75000"/>
                </a:schemeClr>
              </a:solidFill>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1">
                    <a:lumMod val="75000"/>
                  </a:schemeClr>
                </a:solidFill>
                <a:cs typeface="Arial"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accent1">
                  <a:lumMod val="75000"/>
                </a:schemeClr>
              </a:solidFill>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1">
                    <a:lumMod val="75000"/>
                  </a:schemeClr>
                </a:solidFill>
                <a:cs typeface="Arial" pitchFamily="34" charset="0"/>
              </a:rPr>
              <a:t>Note: Assumes full take-up of means-tested benefits and tax-credits. Policies partially rolled are Universal Credit, the 2-child limits, the replacement of DLA with PIP and the abolition of the WRAG premium in ESA.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accent1">
                  <a:lumMod val="75000"/>
                </a:schemeClr>
              </a:solidFill>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kern="1200" dirty="0">
                <a:solidFill>
                  <a:srgbClr val="000099"/>
                </a:solidFill>
              </a:rPr>
              <a:t>Long run distributional impact of personal tax/benefit reforms in the UK since 2015 going forward…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accent1">
                  <a:lumMod val="75000"/>
                </a:schemeClr>
              </a:solidFill>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0AA4F739-E857-2947-A527-2D5D26509F35}" type="slidenum">
              <a:rPr lang="en-US" smtClean="0"/>
              <a:t>28</a:t>
            </a:fld>
            <a:endParaRPr lang="en-US"/>
          </a:p>
        </p:txBody>
      </p:sp>
    </p:spTree>
    <p:extLst>
      <p:ext uri="{BB962C8B-B14F-4D97-AF65-F5344CB8AC3E}">
        <p14:creationId xmlns:p14="http://schemas.microsoft.com/office/powerpoint/2010/main" val="80642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r>
              <a:rPr lang="en-GB" sz="1200" dirty="0">
                <a:solidFill>
                  <a:schemeClr val="bg2">
                    <a:lumMod val="10000"/>
                  </a:schemeClr>
                </a:solidFill>
                <a:cs typeface="Times New Roman"/>
              </a:rPr>
              <a:t>So this is all very depressing</a:t>
            </a:r>
          </a:p>
          <a:p>
            <a:pPr>
              <a:buFont typeface="Wingdings" pitchFamily="2" charset="2"/>
              <a:buNone/>
            </a:pPr>
            <a:endParaRPr lang="en-GB" sz="1200" dirty="0">
              <a:solidFill>
                <a:schemeClr val="bg2">
                  <a:lumMod val="10000"/>
                </a:schemeClr>
              </a:solidFill>
              <a:cs typeface="Times New Roman"/>
            </a:endParaRPr>
          </a:p>
          <a:p>
            <a:pPr>
              <a:buFont typeface="Wingdings" pitchFamily="2" charset="2"/>
              <a:buNone/>
            </a:pPr>
            <a:r>
              <a:rPr lang="en-GB" sz="1200" dirty="0">
                <a:solidFill>
                  <a:schemeClr val="bg2">
                    <a:lumMod val="10000"/>
                  </a:schemeClr>
                </a:solidFill>
                <a:cs typeface="Times New Roman"/>
              </a:rPr>
              <a:t>What can we do? </a:t>
            </a:r>
          </a:p>
          <a:p>
            <a:pPr>
              <a:buFont typeface="Wingdings" pitchFamily="2" charset="2"/>
              <a:buNone/>
            </a:pPr>
            <a:r>
              <a:rPr lang="en-GB" sz="1200" dirty="0">
                <a:solidFill>
                  <a:schemeClr val="bg2">
                    <a:lumMod val="10000"/>
                  </a:schemeClr>
                </a:solidFill>
                <a:cs typeface="Times New Roman"/>
              </a:rPr>
              <a:t>What policies might help promote pay growth at the bottom?</a:t>
            </a:r>
          </a:p>
          <a:p>
            <a:pPr>
              <a:buFont typeface="Wingdings" pitchFamily="2" charset="2"/>
              <a:buNone/>
            </a:pPr>
            <a:endParaRPr lang="en-GB" sz="1200" dirty="0">
              <a:solidFill>
                <a:schemeClr val="bg2">
                  <a:lumMod val="10000"/>
                </a:schemeClr>
              </a:solidFill>
              <a:cs typeface="Times New Roman"/>
            </a:endParaRPr>
          </a:p>
          <a:p>
            <a:pPr>
              <a:buFont typeface="Wingdings" pitchFamily="2" charset="2"/>
              <a:buNone/>
            </a:pPr>
            <a:endParaRPr lang="en-GB" sz="1200" dirty="0">
              <a:solidFill>
                <a:schemeClr val="bg2">
                  <a:lumMod val="10000"/>
                </a:schemeClr>
              </a:solidFill>
              <a:cs typeface="Times New Roman"/>
            </a:endParaRPr>
          </a:p>
        </p:txBody>
      </p:sp>
      <p:sp>
        <p:nvSpPr>
          <p:cNvPr id="4" name="Slide Number Placeholder 3"/>
          <p:cNvSpPr>
            <a:spLocks noGrp="1"/>
          </p:cNvSpPr>
          <p:nvPr>
            <p:ph type="sldNum" sz="quarter" idx="5"/>
          </p:nvPr>
        </p:nvSpPr>
        <p:spPr/>
        <p:txBody>
          <a:bodyPr/>
          <a:lstStyle/>
          <a:p>
            <a:fld id="{0AA4F739-E857-2947-A527-2D5D26509F35}" type="slidenum">
              <a:rPr lang="en-US" smtClean="0"/>
              <a:t>29</a:t>
            </a:fld>
            <a:endParaRPr lang="en-US"/>
          </a:p>
        </p:txBody>
      </p:sp>
    </p:spTree>
    <p:extLst>
      <p:ext uri="{BB962C8B-B14F-4D97-AF65-F5344CB8AC3E}">
        <p14:creationId xmlns:p14="http://schemas.microsoft.com/office/powerpoint/2010/main" val="1835707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thing we can immediately see, even from those 4 short quotes, is that it is not only income inequality that matters.</a:t>
            </a:r>
          </a:p>
          <a:p>
            <a:endParaRPr lang="en-US" dirty="0"/>
          </a:p>
          <a:p>
            <a:r>
              <a:rPr lang="en-US" dirty="0"/>
              <a:t>Macron emphases equality of opportunity, inequalities that we see even at birth.</a:t>
            </a:r>
          </a:p>
          <a:p>
            <a:endParaRPr lang="en-US" dirty="0"/>
          </a:p>
          <a:p>
            <a:r>
              <a:rPr lang="en-US" dirty="0"/>
              <a:t>Trudeau </a:t>
            </a:r>
            <a:r>
              <a:rPr lang="en-US" dirty="0" err="1"/>
              <a:t>emphasises</a:t>
            </a:r>
            <a:r>
              <a:rPr lang="en-US" dirty="0"/>
              <a:t> participation in work and job security, not only the income from work but also the sense of fulfillment that a good job gives us.</a:t>
            </a:r>
          </a:p>
          <a:p>
            <a:endParaRPr lang="en-US" dirty="0"/>
          </a:p>
          <a:p>
            <a:r>
              <a:rPr lang="en-US" dirty="0"/>
              <a:t>So there are many inequalities that matter.</a:t>
            </a:r>
          </a:p>
          <a:p>
            <a:endParaRPr lang="en-US" dirty="0"/>
          </a:p>
          <a:p>
            <a:r>
              <a:rPr lang="en-US" sz="1600" dirty="0"/>
              <a:t>in wealth and consumption, or what we might think of as lifetime incomes. For example, the fact that </a:t>
            </a:r>
            <a:r>
              <a:rPr lang="en-US" sz="1200" dirty="0"/>
              <a:t>young people today are less likely to own a house and have less pension saving might raise concerns about their longer term ability to support them selves.</a:t>
            </a:r>
          </a:p>
          <a:p>
            <a:endParaRPr lang="en-US" sz="1600" dirty="0"/>
          </a:p>
          <a:p>
            <a:r>
              <a:rPr lang="en-US" sz="1600" dirty="0"/>
              <a:t>There are strong h</a:t>
            </a:r>
            <a:r>
              <a:rPr lang="en-US" sz="1200" dirty="0"/>
              <a:t>ealth disparities, more pronounced in some countries than others.</a:t>
            </a:r>
          </a:p>
          <a:p>
            <a:pPr marL="457200" indent="-457200">
              <a:buFont typeface="Arial" panose="020B0604020202020204" pitchFamily="34" charset="0"/>
              <a:buChar char="•"/>
            </a:pPr>
            <a:endParaRPr lang="en-US" sz="1600" dirty="0"/>
          </a:p>
        </p:txBody>
      </p:sp>
      <p:sp>
        <p:nvSpPr>
          <p:cNvPr id="4" name="Slide Number Placeholder 3"/>
          <p:cNvSpPr>
            <a:spLocks noGrp="1"/>
          </p:cNvSpPr>
          <p:nvPr>
            <p:ph type="sldNum" sz="quarter" idx="5"/>
          </p:nvPr>
        </p:nvSpPr>
        <p:spPr/>
        <p:txBody>
          <a:bodyPr/>
          <a:lstStyle/>
          <a:p>
            <a:fld id="{0AA4F739-E857-2947-A527-2D5D26509F35}" type="slidenum">
              <a:rPr lang="en-US" smtClean="0"/>
              <a:t>3</a:t>
            </a:fld>
            <a:endParaRPr lang="en-US"/>
          </a:p>
        </p:txBody>
      </p:sp>
    </p:spTree>
    <p:extLst>
      <p:ext uri="{BB962C8B-B14F-4D97-AF65-F5344CB8AC3E}">
        <p14:creationId xmlns:p14="http://schemas.microsoft.com/office/powerpoint/2010/main" val="1826197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4F739-E857-2947-A527-2D5D26509F35}" type="slidenum">
              <a:rPr lang="en-US" smtClean="0"/>
              <a:t>30</a:t>
            </a:fld>
            <a:endParaRPr lang="en-US"/>
          </a:p>
        </p:txBody>
      </p:sp>
    </p:spTree>
    <p:extLst>
      <p:ext uri="{BB962C8B-B14F-4D97-AF65-F5344CB8AC3E}">
        <p14:creationId xmlns:p14="http://schemas.microsoft.com/office/powerpoint/2010/main" val="3711493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4F739-E857-2947-A527-2D5D26509F35}" type="slidenum">
              <a:rPr lang="en-US" smtClean="0"/>
              <a:t>31</a:t>
            </a:fld>
            <a:endParaRPr lang="en-US"/>
          </a:p>
        </p:txBody>
      </p:sp>
    </p:spTree>
    <p:extLst>
      <p:ext uri="{BB962C8B-B14F-4D97-AF65-F5344CB8AC3E}">
        <p14:creationId xmlns:p14="http://schemas.microsoft.com/office/powerpoint/2010/main" val="15342150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spcAft>
                <a:spcPts val="0"/>
              </a:spcAft>
            </a:pPr>
            <a:r>
              <a:rPr lang="en-GB" sz="1400" dirty="0"/>
              <a:t>This figure shows the mechanical increase in net income arising from the increase in the minimum wage in the UK between 2018 and 2020, allowing for interaction with tax payments and benefit entitlements. It does not account for any </a:t>
            </a:r>
            <a:r>
              <a:rPr lang="en-GB" sz="1400" dirty="0" err="1"/>
              <a:t>behavoural</a:t>
            </a:r>
            <a:r>
              <a:rPr lang="en-GB" sz="1400" dirty="0"/>
              <a:t> responses by firms or workers.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mn-lt"/>
              </a:rPr>
              <a:t>It describes which </a:t>
            </a:r>
            <a:r>
              <a:rPr lang="en-GB" sz="1400" b="0" i="1" dirty="0">
                <a:solidFill>
                  <a:schemeClr val="tx1"/>
                </a:solidFill>
                <a:latin typeface="+mn-lt"/>
              </a:rPr>
              <a:t>working households </a:t>
            </a:r>
            <a:r>
              <a:rPr lang="en-GB" sz="1400" b="0" dirty="0">
                <a:solidFill>
                  <a:schemeClr val="tx1"/>
                </a:solidFill>
                <a:latin typeface="+mn-lt"/>
              </a:rPr>
              <a:t>get the extra money. Along the horizontal axis we have households rank in the household income distribution – with the poorest to the left and the richest to the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mn-lt"/>
              </a:rPr>
              <a:t>The key takeaway from this figure is that minimum wages, at least in the UK context, are not well targeted at the poorest households. It does benefit the poorest, but also those higher up to the middle of the income distribution and above.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mn-lt"/>
              </a:rPr>
              <a:t>--------</a:t>
            </a:r>
          </a:p>
          <a:p>
            <a:pPr lvl="0">
              <a:spcBef>
                <a:spcPts val="0"/>
              </a:spcBef>
              <a:spcAft>
                <a:spcPts val="0"/>
              </a:spcAft>
            </a:pPr>
            <a:endParaRPr lang="en-GB" sz="1400" dirty="0"/>
          </a:p>
          <a:p>
            <a:pPr lvl="0">
              <a:spcBef>
                <a:spcPts val="0"/>
              </a:spcBef>
              <a:spcAft>
                <a:spcPts val="0"/>
              </a:spcAft>
            </a:pPr>
            <a:r>
              <a:rPr lang="en-GB" sz="1400" dirty="0"/>
              <a:t>Source: Calculations using data underlying Figure 9 of Cribb, Joyce and Norris </a:t>
            </a:r>
            <a:r>
              <a:rPr lang="en-GB" sz="1400" dirty="0" err="1"/>
              <a:t>Keiller</a:t>
            </a:r>
            <a:r>
              <a:rPr lang="en-GB" sz="1400" dirty="0"/>
              <a:t> (2017): </a:t>
            </a:r>
            <a:r>
              <a:rPr lang="en-GB" sz="1400" dirty="0" err="1"/>
              <a:t>www.ifs.org.uk</a:t>
            </a:r>
            <a:r>
              <a:rPr lang="en-GB" sz="1400" dirty="0"/>
              <a:t>/publications/9205 </a:t>
            </a:r>
          </a:p>
          <a:p>
            <a:pPr lvl="1">
              <a:spcBef>
                <a:spcPts val="0"/>
              </a:spcBef>
              <a:spcAft>
                <a:spcPts val="0"/>
              </a:spcAft>
            </a:pPr>
            <a:endParaRPr lang="en-GB" sz="1400" dirty="0"/>
          </a:p>
          <a:p>
            <a:pPr lvl="1">
              <a:spcBef>
                <a:spcPts val="0"/>
              </a:spcBef>
              <a:spcAft>
                <a:spcPts val="0"/>
              </a:spcAft>
            </a:pPr>
            <a:endParaRPr lang="en-US" sz="1400" dirty="0"/>
          </a:p>
          <a:p>
            <a:endParaRPr lang="en-US" dirty="0"/>
          </a:p>
        </p:txBody>
      </p:sp>
      <p:sp>
        <p:nvSpPr>
          <p:cNvPr id="4" name="Slide Number Placeholder 3"/>
          <p:cNvSpPr>
            <a:spLocks noGrp="1"/>
          </p:cNvSpPr>
          <p:nvPr>
            <p:ph type="sldNum" sz="quarter" idx="5"/>
          </p:nvPr>
        </p:nvSpPr>
        <p:spPr/>
        <p:txBody>
          <a:bodyPr/>
          <a:lstStyle/>
          <a:p>
            <a:fld id="{0AA4F739-E857-2947-A527-2D5D26509F35}" type="slidenum">
              <a:rPr lang="en-US" smtClean="0"/>
              <a:t>32</a:t>
            </a:fld>
            <a:endParaRPr lang="en-US"/>
          </a:p>
        </p:txBody>
      </p:sp>
    </p:spTree>
    <p:extLst>
      <p:ext uri="{BB962C8B-B14F-4D97-AF65-F5344CB8AC3E}">
        <p14:creationId xmlns:p14="http://schemas.microsoft.com/office/powerpoint/2010/main" val="38812223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large literature shows that there are strong complementarities between returns to experience with education – we saw that in the wage profiles we looked at in the start</a:t>
            </a:r>
          </a:p>
          <a:p>
            <a:endParaRPr lang="en-US" dirty="0"/>
          </a:p>
          <a:p>
            <a:r>
              <a:rPr lang="en-US" dirty="0"/>
              <a:t>it is the educated workers who experience the strongest wage progression</a:t>
            </a:r>
          </a:p>
          <a:p>
            <a:endParaRPr lang="en-US" dirty="0"/>
          </a:p>
          <a:p>
            <a:r>
              <a:rPr lang="en-US" dirty="0"/>
              <a:t>are there skills that are complementary with experience for low educated workers? Can we train or promote the acquisition of these skills?</a:t>
            </a:r>
          </a:p>
          <a:p>
            <a:endParaRPr lang="en-US" dirty="0"/>
          </a:p>
          <a:p>
            <a:r>
              <a:rPr lang="en-US" dirty="0"/>
              <a:t>Growing evidence that firm based qualification training leads to steeper wage profiles in low educated workers. What is the nature of these jobs and this training?</a:t>
            </a:r>
          </a:p>
          <a:p>
            <a:endParaRPr lang="en-US" dirty="0"/>
          </a:p>
        </p:txBody>
      </p:sp>
      <p:sp>
        <p:nvSpPr>
          <p:cNvPr id="4" name="Slide Number Placeholder 3"/>
          <p:cNvSpPr>
            <a:spLocks noGrp="1"/>
          </p:cNvSpPr>
          <p:nvPr>
            <p:ph type="sldNum" sz="quarter" idx="5"/>
          </p:nvPr>
        </p:nvSpPr>
        <p:spPr/>
        <p:txBody>
          <a:bodyPr/>
          <a:lstStyle/>
          <a:p>
            <a:fld id="{0AA4F739-E857-2947-A527-2D5D26509F35}" type="slidenum">
              <a:rPr lang="en-US" smtClean="0"/>
              <a:t>33</a:t>
            </a:fld>
            <a:endParaRPr lang="en-US"/>
          </a:p>
        </p:txBody>
      </p:sp>
    </p:spTree>
    <p:extLst>
      <p:ext uri="{BB962C8B-B14F-4D97-AF65-F5344CB8AC3E}">
        <p14:creationId xmlns:p14="http://schemas.microsoft.com/office/powerpoint/2010/main" val="35817541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back to the ideas in Autor’s work that the task content of jobs is important, we use the O*NET data to look at those low-wage, low-education jobs where “human skills”, i.e. those that are not easy to automate, are important</a:t>
            </a:r>
          </a:p>
        </p:txBody>
      </p:sp>
      <p:sp>
        <p:nvSpPr>
          <p:cNvPr id="4" name="Slide Number Placeholder 3"/>
          <p:cNvSpPr>
            <a:spLocks noGrp="1"/>
          </p:cNvSpPr>
          <p:nvPr>
            <p:ph type="sldNum" sz="quarter" idx="5"/>
          </p:nvPr>
        </p:nvSpPr>
        <p:spPr/>
        <p:txBody>
          <a:bodyPr/>
          <a:lstStyle/>
          <a:p>
            <a:fld id="{0AA4F739-E857-2947-A527-2D5D26509F35}" type="slidenum">
              <a:rPr lang="en-US" smtClean="0"/>
              <a:t>34</a:t>
            </a:fld>
            <a:endParaRPr lang="en-US"/>
          </a:p>
        </p:txBody>
      </p:sp>
    </p:spTree>
    <p:extLst>
      <p:ext uri="{BB962C8B-B14F-4D97-AF65-F5344CB8AC3E}">
        <p14:creationId xmlns:p14="http://schemas.microsoft.com/office/powerpoint/2010/main" val="42022169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construct a single index to measure the importance of these and other “human skills” and show that jobs where these the most important are those where workers experience the highest wage progression.</a:t>
            </a:r>
          </a:p>
          <a:p>
            <a:endParaRPr lang="en-US" dirty="0"/>
          </a:p>
          <a:p>
            <a:r>
              <a:rPr lang="en-US" dirty="0"/>
              <a:t>This opens up the possibility that policies that promoted these skills and abilities, perhaps early in life, might be effective – in combination with minimum wages and benefits.</a:t>
            </a:r>
          </a:p>
          <a:p>
            <a:endParaRPr lang="en-US" dirty="0"/>
          </a:p>
          <a:p>
            <a:r>
              <a:rPr lang="en-US" dirty="0"/>
              <a:t>In ongoing work, which I’ll talk about tomorrow, we dig into this idea to learn more about these workers and firms</a:t>
            </a:r>
          </a:p>
        </p:txBody>
      </p:sp>
      <p:sp>
        <p:nvSpPr>
          <p:cNvPr id="4" name="Slide Number Placeholder 3"/>
          <p:cNvSpPr>
            <a:spLocks noGrp="1"/>
          </p:cNvSpPr>
          <p:nvPr>
            <p:ph type="sldNum" sz="quarter" idx="5"/>
          </p:nvPr>
        </p:nvSpPr>
        <p:spPr/>
        <p:txBody>
          <a:bodyPr/>
          <a:lstStyle/>
          <a:p>
            <a:fld id="{0AA4F739-E857-2947-A527-2D5D26509F35}" type="slidenum">
              <a:rPr lang="en-US" smtClean="0"/>
              <a:t>37</a:t>
            </a:fld>
            <a:endParaRPr lang="en-US"/>
          </a:p>
        </p:txBody>
      </p:sp>
    </p:spTree>
    <p:extLst>
      <p:ext uri="{BB962C8B-B14F-4D97-AF65-F5344CB8AC3E}">
        <p14:creationId xmlns:p14="http://schemas.microsoft.com/office/powerpoint/2010/main" val="41088289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solidFill>
                  <a:srgbClr val="006600"/>
                </a:solidFill>
                <a:cs typeface="Times New Roman"/>
              </a:rPr>
              <a:t>Little wage progression for low educated </a:t>
            </a:r>
          </a:p>
          <a:p>
            <a:pPr lvl="1"/>
            <a:r>
              <a:rPr lang="en-GB" sz="2200" dirty="0">
                <a:solidFill>
                  <a:srgbClr val="6B0301"/>
                </a:solidFill>
                <a:cs typeface="Times New Roman"/>
              </a:rPr>
              <a:t>employment is not enough to escape poverty or for self-sufficiency   </a:t>
            </a:r>
          </a:p>
          <a:p>
            <a:r>
              <a:rPr lang="en-GB" sz="2400" dirty="0">
                <a:solidFill>
                  <a:srgbClr val="006600"/>
                </a:solidFill>
                <a:cs typeface="Times New Roman"/>
              </a:rPr>
              <a:t>Increased female labour supply </a:t>
            </a:r>
          </a:p>
          <a:p>
            <a:pPr lvl="1"/>
            <a:r>
              <a:rPr lang="en-GB" sz="2200" dirty="0">
                <a:solidFill>
                  <a:schemeClr val="accent2">
                    <a:lumMod val="50000"/>
                  </a:schemeClr>
                </a:solidFill>
                <a:cs typeface="Times New Roman"/>
              </a:rPr>
              <a:t>not overcome family earnings inequality; </a:t>
            </a:r>
          </a:p>
          <a:p>
            <a:pPr lvl="1"/>
            <a:r>
              <a:rPr lang="en-GB" sz="2200" dirty="0" err="1">
                <a:solidFill>
                  <a:schemeClr val="accent2">
                    <a:lumMod val="50000"/>
                  </a:schemeClr>
                </a:solidFill>
                <a:cs typeface="Times New Roman"/>
              </a:rPr>
              <a:t>assortativeness</a:t>
            </a:r>
            <a:r>
              <a:rPr lang="en-GB" sz="2200" dirty="0">
                <a:solidFill>
                  <a:schemeClr val="accent2">
                    <a:lumMod val="50000"/>
                  </a:schemeClr>
                </a:solidFill>
                <a:cs typeface="Times New Roman"/>
              </a:rPr>
              <a:t> and low earnings share</a:t>
            </a:r>
          </a:p>
          <a:p>
            <a:r>
              <a:rPr lang="en-GB" sz="2400" dirty="0">
                <a:solidFill>
                  <a:srgbClr val="006600"/>
                </a:solidFill>
                <a:cs typeface="Times New Roman"/>
              </a:rPr>
              <a:t>Tax credits well targeted to low earning families</a:t>
            </a:r>
          </a:p>
          <a:p>
            <a:pPr lvl="1"/>
            <a:r>
              <a:rPr lang="en-GB" sz="2200" dirty="0">
                <a:solidFill>
                  <a:srgbClr val="6B0301"/>
                </a:solidFill>
                <a:cs typeface="Times New Roman"/>
              </a:rPr>
              <a:t>but no sustainable, and doesn’t necessarily promote wage progression</a:t>
            </a:r>
          </a:p>
          <a:p>
            <a:r>
              <a:rPr lang="en-GB" sz="2400" dirty="0">
                <a:solidFill>
                  <a:srgbClr val="006600"/>
                </a:solidFill>
                <a:cs typeface="Times New Roman"/>
              </a:rPr>
              <a:t>Minimum wage has lifted </a:t>
            </a:r>
            <a:r>
              <a:rPr lang="en-GB" sz="2400" i="1" dirty="0">
                <a:solidFill>
                  <a:srgbClr val="006600"/>
                </a:solidFill>
                <a:cs typeface="Times New Roman"/>
              </a:rPr>
              <a:t>hourly</a:t>
            </a:r>
            <a:r>
              <a:rPr lang="en-GB" sz="2400" dirty="0">
                <a:solidFill>
                  <a:srgbClr val="006600"/>
                </a:solidFill>
                <a:cs typeface="Times New Roman"/>
              </a:rPr>
              <a:t> wages at the bottom</a:t>
            </a:r>
          </a:p>
          <a:p>
            <a:pPr lvl="1"/>
            <a:r>
              <a:rPr lang="en-GB" sz="2200" dirty="0">
                <a:solidFill>
                  <a:srgbClr val="6B0301"/>
                </a:solidFill>
                <a:cs typeface="Times New Roman"/>
              </a:rPr>
              <a:t>but not well-targeted to low earning families, though is likely to be an important part of the policy mix </a:t>
            </a:r>
          </a:p>
          <a:p>
            <a:pPr lvl="1"/>
            <a:endParaRPr lang="en-GB" sz="2200" dirty="0">
              <a:solidFill>
                <a:srgbClr val="6B0301"/>
              </a:solidFill>
              <a:cs typeface="Times New Roman"/>
            </a:endParaRPr>
          </a:p>
          <a:p>
            <a:endParaRPr lang="en-US" dirty="0"/>
          </a:p>
        </p:txBody>
      </p:sp>
      <p:sp>
        <p:nvSpPr>
          <p:cNvPr id="4" name="Slide Number Placeholder 3"/>
          <p:cNvSpPr>
            <a:spLocks noGrp="1"/>
          </p:cNvSpPr>
          <p:nvPr>
            <p:ph type="sldNum" sz="quarter" idx="5"/>
          </p:nvPr>
        </p:nvSpPr>
        <p:spPr/>
        <p:txBody>
          <a:bodyPr/>
          <a:lstStyle/>
          <a:p>
            <a:fld id="{0AA4F739-E857-2947-A527-2D5D26509F35}" type="slidenum">
              <a:rPr lang="en-US" smtClean="0"/>
              <a:t>38</a:t>
            </a:fld>
            <a:endParaRPr lang="en-US"/>
          </a:p>
        </p:txBody>
      </p:sp>
    </p:spTree>
    <p:extLst>
      <p:ext uri="{BB962C8B-B14F-4D97-AF65-F5344CB8AC3E}">
        <p14:creationId xmlns:p14="http://schemas.microsoft.com/office/powerpoint/2010/main" val="19337277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solidFill>
                  <a:srgbClr val="006600"/>
                </a:solidFill>
                <a:cs typeface="Times New Roman"/>
              </a:rPr>
              <a:t>What limits wage progression at the bottom? </a:t>
            </a:r>
          </a:p>
          <a:p>
            <a:pPr lvl="1"/>
            <a:r>
              <a:rPr lang="en-GB" sz="2000" dirty="0">
                <a:solidFill>
                  <a:srgbClr val="6B0301"/>
                </a:solidFill>
                <a:cs typeface="Times New Roman"/>
              </a:rPr>
              <a:t>a lack of skills and training? or other factors?</a:t>
            </a:r>
          </a:p>
          <a:p>
            <a:pPr lvl="0"/>
            <a:r>
              <a:rPr lang="en-GB" sz="2400" dirty="0">
                <a:solidFill>
                  <a:srgbClr val="006600"/>
                </a:solidFill>
                <a:cs typeface="Times New Roman"/>
              </a:rPr>
              <a:t>What skills among those with lower education are valued by ‘good /growing’ firms?</a:t>
            </a:r>
          </a:p>
          <a:p>
            <a:pPr lvl="1"/>
            <a:r>
              <a:rPr lang="en-GB" sz="2000" dirty="0">
                <a:solidFill>
                  <a:srgbClr val="6B0301"/>
                </a:solidFill>
                <a:cs typeface="Times New Roman"/>
              </a:rPr>
              <a:t>skills that complement innovation are less likely to be out-sourced, </a:t>
            </a:r>
          </a:p>
          <a:p>
            <a:pPr lvl="1"/>
            <a:r>
              <a:rPr lang="en-GB" sz="2000" dirty="0">
                <a:solidFill>
                  <a:srgbClr val="C00000"/>
                </a:solidFill>
                <a:cs typeface="Times New Roman"/>
              </a:rPr>
              <a:t>‘soft skills’ seem key =&gt; re-think qualification firm-based training and the role of technology.</a:t>
            </a:r>
          </a:p>
          <a:p>
            <a:endParaRPr lang="en-GB" sz="2400" dirty="0">
              <a:solidFill>
                <a:srgbClr val="006600"/>
              </a:solidFill>
              <a:cs typeface="Times New Roman"/>
            </a:endParaRPr>
          </a:p>
          <a:p>
            <a:r>
              <a:rPr lang="en-GB" sz="2400" dirty="0">
                <a:solidFill>
                  <a:srgbClr val="006600"/>
                </a:solidFill>
                <a:cs typeface="Times New Roman"/>
              </a:rPr>
              <a:t>Many things I did not talk about</a:t>
            </a:r>
          </a:p>
          <a:p>
            <a:endParaRPr lang="en-GB" sz="2400" dirty="0">
              <a:solidFill>
                <a:srgbClr val="006600"/>
              </a:solidFill>
              <a:cs typeface="Times New Roman"/>
            </a:endParaRPr>
          </a:p>
          <a:p>
            <a:r>
              <a:rPr lang="en-GB" sz="2400" dirty="0">
                <a:solidFill>
                  <a:srgbClr val="006600"/>
                </a:solidFill>
                <a:cs typeface="Times New Roman"/>
              </a:rPr>
              <a:t>What policies can increase the wages of females so that they can play a bigger role in reducing household earnings inequality?</a:t>
            </a:r>
          </a:p>
          <a:p>
            <a:r>
              <a:rPr lang="en-GB" sz="2400" dirty="0">
                <a:solidFill>
                  <a:srgbClr val="006600"/>
                </a:solidFill>
                <a:cs typeface="Times New Roman"/>
              </a:rPr>
              <a:t>Do we need stronger competition policy and contract regulation alongside redistributive tax credit and min wage policies?</a:t>
            </a:r>
          </a:p>
          <a:p>
            <a:pPr lvl="1"/>
            <a:r>
              <a:rPr lang="en-GB" sz="2000" dirty="0">
                <a:solidFill>
                  <a:srgbClr val="6B0301"/>
                </a:solidFill>
                <a:cs typeface="Times New Roman"/>
              </a:rPr>
              <a:t>increasing mark power, and growth of the gig economy may signal declining bargaining power of lower educated workers... what policies would </a:t>
            </a:r>
            <a:r>
              <a:rPr lang="en-GB" sz="2000">
                <a:solidFill>
                  <a:srgbClr val="6B0301"/>
                </a:solidFill>
                <a:cs typeface="Times New Roman"/>
              </a:rPr>
              <a:t>be beneficial here?</a:t>
            </a:r>
            <a:endParaRPr lang="en-GB" sz="2000" dirty="0">
              <a:solidFill>
                <a:srgbClr val="6B0301"/>
              </a:solidFill>
              <a:cs typeface="Times New Roman"/>
            </a:endParaRPr>
          </a:p>
          <a:p>
            <a:endParaRPr lang="en-US" dirty="0"/>
          </a:p>
        </p:txBody>
      </p:sp>
      <p:sp>
        <p:nvSpPr>
          <p:cNvPr id="4" name="Slide Number Placeholder 3"/>
          <p:cNvSpPr>
            <a:spLocks noGrp="1"/>
          </p:cNvSpPr>
          <p:nvPr>
            <p:ph type="sldNum" sz="quarter" idx="5"/>
          </p:nvPr>
        </p:nvSpPr>
        <p:spPr/>
        <p:txBody>
          <a:bodyPr/>
          <a:lstStyle/>
          <a:p>
            <a:fld id="{0AA4F739-E857-2947-A527-2D5D26509F35}" type="slidenum">
              <a:rPr lang="en-US" smtClean="0"/>
              <a:t>39</a:t>
            </a:fld>
            <a:endParaRPr lang="en-US"/>
          </a:p>
        </p:txBody>
      </p:sp>
    </p:spTree>
    <p:extLst>
      <p:ext uri="{BB962C8B-B14F-4D97-AF65-F5344CB8AC3E}">
        <p14:creationId xmlns:p14="http://schemas.microsoft.com/office/powerpoint/2010/main" val="597613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latin typeface="+mn-lt"/>
                <a:ea typeface="Tablet Gothic" panose="02000503000000020004" pitchFamily="50" charset="0"/>
                <a:cs typeface="Times New Roman" panose="02020603050405020304" pitchFamily="18" charset="0"/>
              </a:rPr>
              <a:t>this figure shows female life expectancy at birth in the UK by deciles of deprivation in 2016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latin typeface="+mn-lt"/>
              <a:ea typeface="Tablet Gothic" panose="02000503000000020004" pitchFamily="50"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latin typeface="+mn-lt"/>
                <a:ea typeface="Tablet Gothic" panose="02000503000000020004" pitchFamily="50" charset="0"/>
                <a:cs typeface="Times New Roman" panose="02020603050405020304" pitchFamily="18" charset="0"/>
              </a:rPr>
              <a:t>it shows that someone living the the least deprived areas is expected to live almost 8 years longer than someone in the most deprived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latin typeface="+mn-lt"/>
              <a:ea typeface="Tablet Gothic" panose="02000503000000020004" pitchFamily="50"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AA4F739-E857-2947-A527-2D5D26509F35}" type="slidenum">
              <a:rPr lang="en-US" smtClean="0"/>
              <a:t>4</a:t>
            </a:fld>
            <a:endParaRPr lang="en-US"/>
          </a:p>
        </p:txBody>
      </p:sp>
    </p:spTree>
    <p:extLst>
      <p:ext uri="{BB962C8B-B14F-4D97-AF65-F5344CB8AC3E}">
        <p14:creationId xmlns:p14="http://schemas.microsoft.com/office/powerpoint/2010/main" val="973026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latin typeface="+mn-lt"/>
                <a:ea typeface="Tablet Gothic" panose="02000503000000020004" pitchFamily="50" charset="0"/>
                <a:cs typeface="Times New Roman" panose="02020603050405020304" pitchFamily="18" charset="0"/>
              </a:rPr>
              <a:t>if we compare that to 15 years earlier, the good news is that life expectancy has increased for everyone, but the worrying news is that it has increased more for those living in the least deprived areas, widening the gap between the poor and rich by almost 2 years in terms of female life expectancy</a:t>
            </a:r>
          </a:p>
          <a:p>
            <a:endParaRPr lang="en-US" dirty="0"/>
          </a:p>
        </p:txBody>
      </p:sp>
      <p:sp>
        <p:nvSpPr>
          <p:cNvPr id="4" name="Slide Number Placeholder 3"/>
          <p:cNvSpPr>
            <a:spLocks noGrp="1"/>
          </p:cNvSpPr>
          <p:nvPr>
            <p:ph type="sldNum" sz="quarter" idx="5"/>
          </p:nvPr>
        </p:nvSpPr>
        <p:spPr/>
        <p:txBody>
          <a:bodyPr/>
          <a:lstStyle/>
          <a:p>
            <a:fld id="{0AA4F739-E857-2947-A527-2D5D26509F35}" type="slidenum">
              <a:rPr lang="en-US" smtClean="0"/>
              <a:t>5</a:t>
            </a:fld>
            <a:endParaRPr lang="en-US"/>
          </a:p>
        </p:txBody>
      </p:sp>
    </p:spTree>
    <p:extLst>
      <p:ext uri="{BB962C8B-B14F-4D97-AF65-F5344CB8AC3E}">
        <p14:creationId xmlns:p14="http://schemas.microsoft.com/office/powerpoint/2010/main" val="707941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Participation in the community and family life is declining amongst the less education in a way that it is not in the more educated</a:t>
            </a:r>
          </a:p>
        </p:txBody>
      </p:sp>
      <p:sp>
        <p:nvSpPr>
          <p:cNvPr id="4" name="Slide Number Placeholder 3"/>
          <p:cNvSpPr>
            <a:spLocks noGrp="1"/>
          </p:cNvSpPr>
          <p:nvPr>
            <p:ph type="sldNum" sz="quarter" idx="5"/>
          </p:nvPr>
        </p:nvSpPr>
        <p:spPr/>
        <p:txBody>
          <a:bodyPr/>
          <a:lstStyle/>
          <a:p>
            <a:fld id="{0AA4F739-E857-2947-A527-2D5D26509F35}" type="slidenum">
              <a:rPr lang="en-US" smtClean="0"/>
              <a:t>6</a:t>
            </a:fld>
            <a:endParaRPr lang="en-US"/>
          </a:p>
        </p:txBody>
      </p:sp>
    </p:spTree>
    <p:extLst>
      <p:ext uri="{BB962C8B-B14F-4D97-AF65-F5344CB8AC3E}">
        <p14:creationId xmlns:p14="http://schemas.microsoft.com/office/powerpoint/2010/main" val="1396682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Family structures and communities are changing, particularly for less educated and lower income </a:t>
            </a:r>
          </a:p>
          <a:p>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Less educated and low income people are increasingly less likely to be in stable family situations relative to more educated and richer peers</a:t>
            </a:r>
          </a:p>
          <a:p>
            <a:endParaRPr lang="en-US" dirty="0"/>
          </a:p>
          <a:p>
            <a:pPr lvl="0"/>
            <a:r>
              <a:rPr lang="en-GB" sz="1200" dirty="0"/>
              <a:t>In the UK and US, a high proportion of children are born into households with no fathers, particularly among less educated or low income groups</a:t>
            </a:r>
          </a:p>
          <a:p>
            <a:endParaRPr lang="en-US" sz="1200" dirty="0"/>
          </a:p>
          <a:p>
            <a:r>
              <a:rPr lang="en-GB" sz="1200" i="1" dirty="0">
                <a:solidFill>
                  <a:srgbClr val="333333"/>
                </a:solidFill>
                <a:ea typeface="Tablet Gothic" panose="02000503000000020004" pitchFamily="50" charset="0"/>
                <a:cs typeface="Times New Roman" panose="02020603050405020304" pitchFamily="18" charset="0"/>
              </a:rPr>
              <a:t>Note: Excludes people currently in full-time education.</a:t>
            </a:r>
            <a:endParaRPr lang="en-US" dirty="0"/>
          </a:p>
        </p:txBody>
      </p:sp>
      <p:sp>
        <p:nvSpPr>
          <p:cNvPr id="4" name="Slide Number Placeholder 3"/>
          <p:cNvSpPr>
            <a:spLocks noGrp="1"/>
          </p:cNvSpPr>
          <p:nvPr>
            <p:ph type="sldNum" sz="quarter" idx="5"/>
          </p:nvPr>
        </p:nvSpPr>
        <p:spPr/>
        <p:txBody>
          <a:bodyPr/>
          <a:lstStyle/>
          <a:p>
            <a:fld id="{0AA4F739-E857-2947-A527-2D5D26509F35}" type="slidenum">
              <a:rPr lang="en-US" smtClean="0"/>
              <a:t>7</a:t>
            </a:fld>
            <a:endParaRPr lang="en-US"/>
          </a:p>
        </p:txBody>
      </p:sp>
    </p:spTree>
    <p:extLst>
      <p:ext uri="{BB962C8B-B14F-4D97-AF65-F5344CB8AC3E}">
        <p14:creationId xmlns:p14="http://schemas.microsoft.com/office/powerpoint/2010/main" val="130467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a:t>Inequalities in childhood skills emerge at young ages, have increased in recent years, drive important later life outcomes</a:t>
            </a:r>
          </a:p>
          <a:p>
            <a:pPr marL="342900" lvl="0" indent="-342900">
              <a:buFont typeface="Arial" panose="020B0604020202020204" pitchFamily="34" charset="0"/>
              <a:buChar char="•"/>
            </a:pPr>
            <a:r>
              <a:rPr lang="en-GB" sz="1200" dirty="0"/>
              <a:t>Widening disparities in health, earnings, family stability and parental investment in children is likely to increase inequality in children’s skills in the next generation</a:t>
            </a:r>
          </a:p>
          <a:p>
            <a:endParaRPr lang="en-US" dirty="0"/>
          </a:p>
        </p:txBody>
      </p:sp>
      <p:sp>
        <p:nvSpPr>
          <p:cNvPr id="4" name="Slide Number Placeholder 3"/>
          <p:cNvSpPr>
            <a:spLocks noGrp="1"/>
          </p:cNvSpPr>
          <p:nvPr>
            <p:ph type="sldNum" sz="quarter" idx="5"/>
          </p:nvPr>
        </p:nvSpPr>
        <p:spPr/>
        <p:txBody>
          <a:bodyPr/>
          <a:lstStyle/>
          <a:p>
            <a:fld id="{0AA4F739-E857-2947-A527-2D5D26509F35}" type="slidenum">
              <a:rPr lang="en-US" smtClean="0"/>
              <a:t>8</a:t>
            </a:fld>
            <a:endParaRPr lang="en-US"/>
          </a:p>
        </p:txBody>
      </p:sp>
    </p:spTree>
    <p:extLst>
      <p:ext uri="{BB962C8B-B14F-4D97-AF65-F5344CB8AC3E}">
        <p14:creationId xmlns:p14="http://schemas.microsoft.com/office/powerpoint/2010/main" val="3248932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Other inequalities that have been shown to be important recently are access to the justice and political systems, particularly in the US</a:t>
            </a:r>
          </a:p>
          <a:p>
            <a:endParaRPr lang="en-US" dirty="0"/>
          </a:p>
          <a:p>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Clement Attlee’s 1945 cabinet — the cabinet that implemented the Beveridge Report and built the first modern welfare state — there were seven men who had begun their working lives at the coal face. When </a:t>
            </a:r>
            <a:r>
              <a:rPr lang="en-GB" dirty="0" err="1"/>
              <a:t>labor</a:t>
            </a:r>
            <a:r>
              <a:rPr lang="en-GB" dirty="0"/>
              <a:t> MPs from Glasgow set off to London, local bands and choirs came to the station to see them off as if they were going to war, which indeed they were. Only three percent of MPs elected in 2015 were ever manual workers, compared with sixteen percent as recently as 1979.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Geographic inequality is increasing, and with it political polarisation</a:t>
            </a:r>
            <a:endParaRPr lang="en-US" sz="1800" dirty="0"/>
          </a:p>
          <a:p>
            <a:endParaRPr lang="en-US" dirty="0"/>
          </a:p>
          <a:p>
            <a:pPr lvl="0"/>
            <a:r>
              <a:rPr lang="en-GB" sz="1200" dirty="0"/>
              <a:t>Economic outcomes in regions in Europe started to diverge around the 1980s</a:t>
            </a:r>
          </a:p>
          <a:p>
            <a:pPr marL="342900" lvl="0" indent="-342900">
              <a:buFont typeface="Arial" panose="020B0604020202020204" pitchFamily="34" charset="0"/>
              <a:buChar char="•"/>
            </a:pPr>
            <a:r>
              <a:rPr lang="en-GB" sz="1200" dirty="0"/>
              <a:t>Educated people are increasingly moving to cities, leaving the less educated behind in towns and rural areas</a:t>
            </a:r>
          </a:p>
          <a:p>
            <a:pPr lvl="0"/>
            <a:endParaRPr lang="en-GB" sz="1200" dirty="0"/>
          </a:p>
          <a:p>
            <a:pPr lvl="0"/>
            <a:r>
              <a:rPr lang="en-GB" sz="1200" dirty="0"/>
              <a:t>Support for populist parties is concentrated in areas that have seen economic stagnation and decline</a:t>
            </a:r>
          </a:p>
          <a:p>
            <a:pPr marL="342900" lvl="0" indent="-342900">
              <a:buFont typeface="Arial" panose="020B0604020202020204" pitchFamily="34" charset="0"/>
              <a:buChar char="•"/>
            </a:pPr>
            <a:r>
              <a:rPr lang="en-GB" sz="1200" dirty="0"/>
              <a:t>In several countries, local labour markets hit by import competition have increasingly voted for populist and nativist parties or candidates</a:t>
            </a:r>
          </a:p>
          <a:p>
            <a:pPr marL="342900" lvl="0" indent="-342900">
              <a:buFont typeface="Arial" panose="020B0604020202020204" pitchFamily="34" charset="0"/>
              <a:buChar char="•"/>
            </a:pPr>
            <a:r>
              <a:rPr lang="en-GB" sz="1200" dirty="0"/>
              <a:t>The shift is </a:t>
            </a:r>
            <a:r>
              <a:rPr lang="en-GB" sz="1200" i="1" dirty="0"/>
              <a:t>cultural</a:t>
            </a:r>
            <a:r>
              <a:rPr lang="en-GB" sz="1200" dirty="0"/>
              <a:t>, not just economic. Voters in these areas become less supportive of democracy and liberal values and more opposed to immigration </a:t>
            </a:r>
          </a:p>
          <a:p>
            <a:pPr marL="342900" lvl="0" indent="-342900">
              <a:buFont typeface="Arial" panose="020B0604020202020204" pitchFamily="34" charset="0"/>
              <a:buChar char="•"/>
            </a:pPr>
            <a:r>
              <a:rPr lang="en-GB" sz="1200" dirty="0"/>
              <a:t>In the US, trade shocks disproportionately push voters towards extreme Republicans, whose policies (favouring tax cuts on the rich and less redistribution) seem to run counter to their economic interests</a:t>
            </a:r>
          </a:p>
          <a:p>
            <a:r>
              <a:rPr lang="en-US" dirty="0"/>
              <a:t> </a:t>
            </a:r>
          </a:p>
        </p:txBody>
      </p:sp>
      <p:sp>
        <p:nvSpPr>
          <p:cNvPr id="4" name="Slide Number Placeholder 3"/>
          <p:cNvSpPr>
            <a:spLocks noGrp="1"/>
          </p:cNvSpPr>
          <p:nvPr>
            <p:ph type="sldNum" sz="quarter" idx="5"/>
          </p:nvPr>
        </p:nvSpPr>
        <p:spPr/>
        <p:txBody>
          <a:bodyPr/>
          <a:lstStyle/>
          <a:p>
            <a:fld id="{0AA4F739-E857-2947-A527-2D5D26509F35}" type="slidenum">
              <a:rPr lang="en-US" smtClean="0"/>
              <a:t>9</a:t>
            </a:fld>
            <a:endParaRPr lang="en-US"/>
          </a:p>
        </p:txBody>
      </p:sp>
    </p:spTree>
    <p:extLst>
      <p:ext uri="{BB962C8B-B14F-4D97-AF65-F5344CB8AC3E}">
        <p14:creationId xmlns:p14="http://schemas.microsoft.com/office/powerpoint/2010/main" val="944107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4800" b="1">
                <a:solidFill>
                  <a:schemeClr val="accent6">
                    <a:lumMod val="75000"/>
                  </a:schemeClr>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D970E66-361E-824F-B116-B0941FD317EA}" type="datetimeFigureOut">
              <a:rPr lang="en-US" smtClean="0"/>
              <a:t>9/24/20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A651D-8F07-6645-BDB3-14F31510B3E8}" type="slidenum">
              <a:rPr lang="en-US" smtClean="0"/>
              <a:t>‹#›</a:t>
            </a:fld>
            <a:endParaRPr lang="en-US"/>
          </a:p>
        </p:txBody>
      </p:sp>
    </p:spTree>
    <p:extLst>
      <p:ext uri="{BB962C8B-B14F-4D97-AF65-F5344CB8AC3E}">
        <p14:creationId xmlns:p14="http://schemas.microsoft.com/office/powerpoint/2010/main" val="1813002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D970E66-361E-824F-B116-B0941FD317EA}" type="datetimeFigureOut">
              <a:rPr lang="en-US" smtClean="0"/>
              <a:t>9/24/20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A651D-8F07-6645-BDB3-14F31510B3E8}" type="slidenum">
              <a:rPr lang="en-US" smtClean="0"/>
              <a:t>‹#›</a:t>
            </a:fld>
            <a:endParaRPr lang="en-US"/>
          </a:p>
        </p:txBody>
      </p:sp>
    </p:spTree>
    <p:extLst>
      <p:ext uri="{BB962C8B-B14F-4D97-AF65-F5344CB8AC3E}">
        <p14:creationId xmlns:p14="http://schemas.microsoft.com/office/powerpoint/2010/main" val="2568823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D970E66-361E-824F-B116-B0941FD317EA}" type="datetimeFigureOut">
              <a:rPr lang="en-US" smtClean="0"/>
              <a:t>9/24/20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A651D-8F07-6645-BDB3-14F31510B3E8}" type="slidenum">
              <a:rPr lang="en-US" smtClean="0"/>
              <a:t>‹#›</a:t>
            </a:fld>
            <a:endParaRPr lang="en-US"/>
          </a:p>
        </p:txBody>
      </p:sp>
    </p:spTree>
    <p:extLst>
      <p:ext uri="{BB962C8B-B14F-4D97-AF65-F5344CB8AC3E}">
        <p14:creationId xmlns:p14="http://schemas.microsoft.com/office/powerpoint/2010/main" val="1134219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9" name="Rectangle 8"/>
          <p:cNvSpPr/>
          <p:nvPr/>
        </p:nvSpPr>
        <p:spPr>
          <a:xfrm>
            <a:off x="-33932" y="-359999"/>
            <a:ext cx="9939931" cy="721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latin typeface="+mj-lt"/>
            </a:endParaRPr>
          </a:p>
        </p:txBody>
      </p:sp>
      <p:sp>
        <p:nvSpPr>
          <p:cNvPr id="3" name="Subtitle 2"/>
          <p:cNvSpPr>
            <a:spLocks noGrp="1"/>
          </p:cNvSpPr>
          <p:nvPr>
            <p:ph type="subTitle" idx="1"/>
          </p:nvPr>
        </p:nvSpPr>
        <p:spPr>
          <a:xfrm>
            <a:off x="663000" y="2828244"/>
            <a:ext cx="6016571" cy="1251032"/>
          </a:xfrm>
        </p:spPr>
        <p:txBody>
          <a:bodyPr>
            <a:normAutofit/>
          </a:bodyPr>
          <a:lstStyle>
            <a:lvl1pPr marL="0" indent="0" algn="l">
              <a:spcAft>
                <a:spcPts val="0"/>
              </a:spcAft>
              <a:buNone/>
              <a:defRPr sz="16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6" name="Title 15"/>
          <p:cNvSpPr>
            <a:spLocks noGrp="1"/>
          </p:cNvSpPr>
          <p:nvPr>
            <p:ph type="title"/>
          </p:nvPr>
        </p:nvSpPr>
        <p:spPr>
          <a:xfrm>
            <a:off x="662523" y="1517164"/>
            <a:ext cx="6017048" cy="710952"/>
          </a:xfrm>
          <a:prstGeom prst="rect">
            <a:avLst/>
          </a:prstGeom>
        </p:spPr>
        <p:txBody>
          <a:bodyPr/>
          <a:lstStyle>
            <a:lvl1pPr algn="l">
              <a:defRPr lang="en-GB" sz="2800" b="1" kern="1200" baseline="0" dirty="0">
                <a:solidFill>
                  <a:schemeClr val="tx1"/>
                </a:solidFill>
                <a:latin typeface="+mj-lt"/>
                <a:ea typeface="Noto Sans" pitchFamily="34" charset="0"/>
                <a:cs typeface="+mj-cs"/>
              </a:defRPr>
            </a:lvl1pPr>
          </a:lstStyle>
          <a:p>
            <a:pPr lvl="0"/>
            <a:r>
              <a:rPr lang="en-US" dirty="0"/>
              <a:t>Click to edit Master title style</a:t>
            </a:r>
            <a:endParaRPr lang="en-GB" dirty="0"/>
          </a:p>
        </p:txBody>
      </p:sp>
      <p:cxnSp>
        <p:nvCxnSpPr>
          <p:cNvPr id="18" name="Straight Connector 17">
            <a:extLst>
              <a:ext uri="{FF2B5EF4-FFF2-40B4-BE49-F238E27FC236}">
                <a16:creationId xmlns:a16="http://schemas.microsoft.com/office/drawing/2014/main" id="{D9FF4265-1382-744A-9566-4F8A2BC7DA95}"/>
              </a:ext>
            </a:extLst>
          </p:cNvPr>
          <p:cNvCxnSpPr/>
          <p:nvPr userDrawn="1"/>
        </p:nvCxnSpPr>
        <p:spPr>
          <a:xfrm>
            <a:off x="662120" y="2492896"/>
            <a:ext cx="6017451" cy="0"/>
          </a:xfrm>
          <a:prstGeom prst="line">
            <a:avLst/>
          </a:prstGeom>
        </p:spPr>
        <p:style>
          <a:lnRef idx="1">
            <a:schemeClr val="dk1"/>
          </a:lnRef>
          <a:fillRef idx="0">
            <a:schemeClr val="dk1"/>
          </a:fillRef>
          <a:effectRef idx="0">
            <a:schemeClr val="dk1"/>
          </a:effectRef>
          <a:fontRef idx="minor">
            <a:schemeClr val="tx1"/>
          </a:fontRef>
        </p:style>
      </p:cxnSp>
      <p:pic>
        <p:nvPicPr>
          <p:cNvPr id="19" name="Picture 18" descr="A close up of a logo&#10;&#10;Description automatically generated">
            <a:extLst>
              <a:ext uri="{FF2B5EF4-FFF2-40B4-BE49-F238E27FC236}">
                <a16:creationId xmlns:a16="http://schemas.microsoft.com/office/drawing/2014/main" id="{BA9E9821-F5C0-9E4E-95AB-C40A658B8F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471" y="5156897"/>
            <a:ext cx="2808312" cy="1705932"/>
          </a:xfrm>
          <a:prstGeom prst="rect">
            <a:avLst/>
          </a:prstGeom>
        </p:spPr>
      </p:pic>
      <p:pic>
        <p:nvPicPr>
          <p:cNvPr id="20" name="Picture 19">
            <a:extLst>
              <a:ext uri="{FF2B5EF4-FFF2-40B4-BE49-F238E27FC236}">
                <a16:creationId xmlns:a16="http://schemas.microsoft.com/office/drawing/2014/main" id="{B5539524-C4EA-024C-86DF-9B00044B2C1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7437" y="3286810"/>
            <a:ext cx="3691074" cy="3949876"/>
          </a:xfrm>
          <a:prstGeom prst="rect">
            <a:avLst/>
          </a:prstGeom>
        </p:spPr>
      </p:pic>
    </p:spTree>
    <p:extLst>
      <p:ext uri="{BB962C8B-B14F-4D97-AF65-F5344CB8AC3E}">
        <p14:creationId xmlns:p14="http://schemas.microsoft.com/office/powerpoint/2010/main" val="1411636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5" name="Picture 4" descr="A crowd of people at a train station&#10;&#10;Description automatically generated">
            <a:extLst>
              <a:ext uri="{FF2B5EF4-FFF2-40B4-BE49-F238E27FC236}">
                <a16:creationId xmlns:a16="http://schemas.microsoft.com/office/drawing/2014/main" id="{BB508D74-48C7-0745-A02B-B324A969F3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093822"/>
          </a:xfrm>
          <a:prstGeom prst="rect">
            <a:avLst/>
          </a:prstGeom>
        </p:spPr>
      </p:pic>
      <p:sp>
        <p:nvSpPr>
          <p:cNvPr id="6" name="Rectangle 5"/>
          <p:cNvSpPr/>
          <p:nvPr userDrawn="1"/>
        </p:nvSpPr>
        <p:spPr>
          <a:xfrm>
            <a:off x="1" y="3617640"/>
            <a:ext cx="9906000" cy="3240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latin typeface="+mj-lt"/>
            </a:endParaRPr>
          </a:p>
        </p:txBody>
      </p:sp>
      <p:sp>
        <p:nvSpPr>
          <p:cNvPr id="2" name="Title 1"/>
          <p:cNvSpPr>
            <a:spLocks noGrp="1"/>
          </p:cNvSpPr>
          <p:nvPr>
            <p:ph type="ctrTitle"/>
          </p:nvPr>
        </p:nvSpPr>
        <p:spPr>
          <a:xfrm>
            <a:off x="589985" y="3896639"/>
            <a:ext cx="6017451" cy="437977"/>
          </a:xfrm>
          <a:prstGeom prst="rect">
            <a:avLst/>
          </a:prstGeom>
        </p:spPr>
        <p:txBody>
          <a:bodyPr>
            <a:noAutofit/>
          </a:bodyPr>
          <a:lstStyle>
            <a:lvl1pPr algn="l">
              <a:defRPr sz="2200" b="1" baseline="0">
                <a:solidFill>
                  <a:schemeClr val="tx1"/>
                </a:solidFill>
                <a:latin typeface="+mj-lt"/>
                <a:ea typeface="Noto Sans"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589985" y="4719216"/>
            <a:ext cx="6017451" cy="437976"/>
          </a:xfrm>
        </p:spPr>
        <p:txBody>
          <a:bodyPr/>
          <a:lstStyle>
            <a:lvl1pPr marL="0" indent="0" algn="l">
              <a:spcAft>
                <a:spcPts val="0"/>
              </a:spcAft>
              <a:buNone/>
              <a:defRPr sz="16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6" name="Picture 15" descr="A close up of a logo&#10;&#10;Description automatically generated">
            <a:extLst>
              <a:ext uri="{FF2B5EF4-FFF2-40B4-BE49-F238E27FC236}">
                <a16:creationId xmlns:a16="http://schemas.microsoft.com/office/drawing/2014/main" id="{1BF41E79-1275-564C-B698-2FFF4C8ABB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4471" y="5156897"/>
            <a:ext cx="2808312" cy="1705932"/>
          </a:xfrm>
          <a:prstGeom prst="rect">
            <a:avLst/>
          </a:prstGeom>
        </p:spPr>
      </p:pic>
      <p:cxnSp>
        <p:nvCxnSpPr>
          <p:cNvPr id="18" name="Straight Connector 17">
            <a:extLst>
              <a:ext uri="{FF2B5EF4-FFF2-40B4-BE49-F238E27FC236}">
                <a16:creationId xmlns:a16="http://schemas.microsoft.com/office/drawing/2014/main" id="{1F55C45B-E97D-6245-8D38-82B0A0FE633D}"/>
              </a:ext>
            </a:extLst>
          </p:cNvPr>
          <p:cNvCxnSpPr/>
          <p:nvPr userDrawn="1"/>
        </p:nvCxnSpPr>
        <p:spPr>
          <a:xfrm>
            <a:off x="589985" y="4509120"/>
            <a:ext cx="6017451" cy="0"/>
          </a:xfrm>
          <a:prstGeom prst="line">
            <a:avLst/>
          </a:prstGeom>
        </p:spPr>
        <p:style>
          <a:lnRef idx="1">
            <a:schemeClr val="dk1"/>
          </a:lnRef>
          <a:fillRef idx="0">
            <a:schemeClr val="dk1"/>
          </a:fillRef>
          <a:effectRef idx="0">
            <a:schemeClr val="dk1"/>
          </a:effectRef>
          <a:fontRef idx="minor">
            <a:schemeClr val="tx1"/>
          </a:fontRef>
        </p:style>
      </p:cxnSp>
      <p:pic>
        <p:nvPicPr>
          <p:cNvPr id="19" name="Picture 18">
            <a:extLst>
              <a:ext uri="{FF2B5EF4-FFF2-40B4-BE49-F238E27FC236}">
                <a16:creationId xmlns:a16="http://schemas.microsoft.com/office/drawing/2014/main" id="{DEED596D-371C-514C-85D1-90C145ABF09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07437" y="3286810"/>
            <a:ext cx="3691074" cy="3949876"/>
          </a:xfrm>
          <a:prstGeom prst="rect">
            <a:avLst/>
          </a:prstGeom>
        </p:spPr>
      </p:pic>
    </p:spTree>
    <p:extLst>
      <p:ext uri="{BB962C8B-B14F-4D97-AF65-F5344CB8AC3E}">
        <p14:creationId xmlns:p14="http://schemas.microsoft.com/office/powerpoint/2010/main" val="1127958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BF6E72A-57E8-284C-A0E1-50603EC801FB}"/>
              </a:ext>
            </a:extLst>
          </p:cNvPr>
          <p:cNvSpPr/>
          <p:nvPr userDrawn="1"/>
        </p:nvSpPr>
        <p:spPr>
          <a:xfrm>
            <a:off x="0" y="0"/>
            <a:ext cx="990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latin typeface="+mj-lt"/>
              </a:rPr>
              <a:t> </a:t>
            </a:r>
          </a:p>
        </p:txBody>
      </p:sp>
      <p:cxnSp>
        <p:nvCxnSpPr>
          <p:cNvPr id="9" name="Straight Connector 8"/>
          <p:cNvCxnSpPr/>
          <p:nvPr/>
        </p:nvCxnSpPr>
        <p:spPr>
          <a:xfrm>
            <a:off x="663840" y="6300788"/>
            <a:ext cx="85783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63839" y="2708920"/>
            <a:ext cx="6006191" cy="2520000"/>
          </a:xfrm>
          <a:prstGeom prst="rect">
            <a:avLst/>
          </a:prstGeom>
        </p:spPr>
        <p:txBody>
          <a:bodyPr/>
          <a:lstStyle>
            <a:lvl1pPr algn="l">
              <a:defRPr sz="2200" b="1">
                <a:solidFill>
                  <a:schemeClr val="tx1"/>
                </a:solidFill>
                <a:latin typeface="+mj-lt"/>
              </a:defRPr>
            </a:lvl1pPr>
          </a:lstStyle>
          <a:p>
            <a:r>
              <a:rPr lang="en-US" dirty="0"/>
              <a:t>Click to edit Master title style</a:t>
            </a:r>
            <a:endParaRPr lang="en-GB" dirty="0"/>
          </a:p>
        </p:txBody>
      </p:sp>
      <p:sp>
        <p:nvSpPr>
          <p:cNvPr id="10" name="Date Placeholder 3"/>
          <p:cNvSpPr>
            <a:spLocks noGrp="1"/>
          </p:cNvSpPr>
          <p:nvPr>
            <p:ph type="dt" sz="half" idx="10"/>
          </p:nvPr>
        </p:nvSpPr>
        <p:spPr/>
        <p:txBody>
          <a:bodyPr/>
          <a:lstStyle>
            <a:lvl1pPr>
              <a:defRPr>
                <a:solidFill>
                  <a:schemeClr val="bg1"/>
                </a:solidFill>
                <a:latin typeface="+mj-lt"/>
              </a:defRPr>
            </a:lvl1pPr>
          </a:lstStyle>
          <a:p>
            <a:pPr>
              <a:defRPr/>
            </a:pPr>
            <a:r>
              <a:rPr lang="en-US"/>
              <a:t>© Institute for Fiscal Studies  </a:t>
            </a:r>
            <a:endParaRPr lang="en-GB" dirty="0"/>
          </a:p>
        </p:txBody>
      </p:sp>
      <p:sp>
        <p:nvSpPr>
          <p:cNvPr id="11" name="Footer Placeholder 4"/>
          <p:cNvSpPr>
            <a:spLocks noGrp="1"/>
          </p:cNvSpPr>
          <p:nvPr>
            <p:ph type="ftr" sz="quarter" idx="11"/>
          </p:nvPr>
        </p:nvSpPr>
        <p:spPr/>
        <p:txBody>
          <a:bodyPr/>
          <a:lstStyle>
            <a:lvl1pPr algn="l">
              <a:defRPr sz="750">
                <a:solidFill>
                  <a:schemeClr val="bg1"/>
                </a:solidFill>
                <a:latin typeface="+mj-lt"/>
              </a:defRPr>
            </a:lvl1pPr>
          </a:lstStyle>
          <a:p>
            <a:pPr>
              <a:defRPr/>
            </a:pPr>
            <a:r>
              <a:rPr lang="en-GB"/>
              <a:t>To include the presentation title here in all slides in the presentation, go to Insert &gt; Header &amp; Footer</a:t>
            </a:r>
            <a:endParaRPr lang="en-GB" dirty="0"/>
          </a:p>
        </p:txBody>
      </p:sp>
      <p:pic>
        <p:nvPicPr>
          <p:cNvPr id="14" name="Picture 13">
            <a:extLst>
              <a:ext uri="{FF2B5EF4-FFF2-40B4-BE49-F238E27FC236}">
                <a16:creationId xmlns:a16="http://schemas.microsoft.com/office/drawing/2014/main" id="{331429E2-8D8A-1C45-AE90-C49ED29B61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1355" y="0"/>
            <a:ext cx="1554692" cy="1663700"/>
          </a:xfrm>
          <a:prstGeom prst="rect">
            <a:avLst/>
          </a:prstGeom>
        </p:spPr>
      </p:pic>
    </p:spTree>
    <p:extLst>
      <p:ext uri="{BB962C8B-B14F-4D97-AF65-F5344CB8AC3E}">
        <p14:creationId xmlns:p14="http://schemas.microsoft.com/office/powerpoint/2010/main" val="96543796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BF6E72A-57E8-284C-A0E1-50603EC801FB}"/>
              </a:ext>
            </a:extLst>
          </p:cNvPr>
          <p:cNvSpPr/>
          <p:nvPr userDrawn="1"/>
        </p:nvSpPr>
        <p:spPr>
          <a:xfrm>
            <a:off x="0" y="0"/>
            <a:ext cx="990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latin typeface="+mj-lt"/>
            </a:endParaRPr>
          </a:p>
        </p:txBody>
      </p:sp>
      <p:cxnSp>
        <p:nvCxnSpPr>
          <p:cNvPr id="9" name="Straight Connector 8"/>
          <p:cNvCxnSpPr/>
          <p:nvPr/>
        </p:nvCxnSpPr>
        <p:spPr>
          <a:xfrm>
            <a:off x="663840" y="6300788"/>
            <a:ext cx="85783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63839" y="606815"/>
            <a:ext cx="6006191" cy="392768"/>
          </a:xfrm>
          <a:prstGeom prst="rect">
            <a:avLst/>
          </a:prstGeom>
        </p:spPr>
        <p:txBody>
          <a:bodyPr/>
          <a:lstStyle>
            <a:lvl1pPr algn="l">
              <a:defRPr sz="2200" b="1">
                <a:solidFill>
                  <a:schemeClr val="tx1"/>
                </a:solidFill>
                <a:latin typeface="+mj-lt"/>
              </a:defRPr>
            </a:lvl1pPr>
          </a:lstStyle>
          <a:p>
            <a:r>
              <a:rPr lang="en-US" dirty="0"/>
              <a:t>Click to edit Master title style</a:t>
            </a:r>
            <a:endParaRPr lang="en-GB" dirty="0"/>
          </a:p>
        </p:txBody>
      </p:sp>
      <p:sp>
        <p:nvSpPr>
          <p:cNvPr id="10" name="Date Placeholder 3"/>
          <p:cNvSpPr>
            <a:spLocks noGrp="1"/>
          </p:cNvSpPr>
          <p:nvPr>
            <p:ph type="dt" sz="half" idx="10"/>
          </p:nvPr>
        </p:nvSpPr>
        <p:spPr/>
        <p:txBody>
          <a:bodyPr/>
          <a:lstStyle>
            <a:lvl1pPr>
              <a:defRPr>
                <a:solidFill>
                  <a:schemeClr val="tx1"/>
                </a:solidFill>
                <a:latin typeface="+mj-lt"/>
              </a:defRPr>
            </a:lvl1pPr>
          </a:lstStyle>
          <a:p>
            <a:pPr>
              <a:defRPr/>
            </a:pPr>
            <a:r>
              <a:rPr lang="en-US" dirty="0"/>
              <a:t>© Institute for Fiscal Studies  </a:t>
            </a:r>
            <a:endParaRPr lang="en-GB" dirty="0"/>
          </a:p>
        </p:txBody>
      </p:sp>
      <p:sp>
        <p:nvSpPr>
          <p:cNvPr id="11" name="Footer Placeholder 4"/>
          <p:cNvSpPr>
            <a:spLocks noGrp="1"/>
          </p:cNvSpPr>
          <p:nvPr>
            <p:ph type="ftr" sz="quarter" idx="11"/>
          </p:nvPr>
        </p:nvSpPr>
        <p:spPr/>
        <p:txBody>
          <a:bodyPr/>
          <a:lstStyle>
            <a:lvl1pPr algn="l">
              <a:defRPr sz="750">
                <a:solidFill>
                  <a:schemeClr val="tx1"/>
                </a:solidFill>
                <a:latin typeface="+mj-lt"/>
              </a:defRPr>
            </a:lvl1pPr>
          </a:lstStyle>
          <a:p>
            <a:pPr>
              <a:defRPr/>
            </a:pPr>
            <a:r>
              <a:rPr lang="en-GB" dirty="0"/>
              <a:t>To include the presentation title here in all slides in the presentation, go to Insert &gt; Header &amp; Footer</a:t>
            </a:r>
          </a:p>
        </p:txBody>
      </p:sp>
      <p:sp>
        <p:nvSpPr>
          <p:cNvPr id="4" name="Picture Placeholder 3">
            <a:extLst>
              <a:ext uri="{FF2B5EF4-FFF2-40B4-BE49-F238E27FC236}">
                <a16:creationId xmlns:a16="http://schemas.microsoft.com/office/drawing/2014/main" id="{89BC0304-7AB1-7640-8051-64F2C1E0C47A}"/>
              </a:ext>
            </a:extLst>
          </p:cNvPr>
          <p:cNvSpPr>
            <a:spLocks noGrp="1"/>
          </p:cNvSpPr>
          <p:nvPr>
            <p:ph type="pic" sz="quarter" idx="12"/>
          </p:nvPr>
        </p:nvSpPr>
        <p:spPr>
          <a:xfrm>
            <a:off x="663840" y="1556795"/>
            <a:ext cx="8578321" cy="4200159"/>
          </a:xfrm>
        </p:spPr>
        <p:txBody>
          <a:bodyPr/>
          <a:lstStyle/>
          <a:p>
            <a:endParaRPr lang="en-US"/>
          </a:p>
        </p:txBody>
      </p:sp>
      <p:pic>
        <p:nvPicPr>
          <p:cNvPr id="12" name="Picture 11">
            <a:extLst>
              <a:ext uri="{FF2B5EF4-FFF2-40B4-BE49-F238E27FC236}">
                <a16:creationId xmlns:a16="http://schemas.microsoft.com/office/drawing/2014/main" id="{17D17CFB-BD5D-CA46-897E-7DDB7F01C6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1355" y="0"/>
            <a:ext cx="1554692" cy="1663700"/>
          </a:xfrm>
          <a:prstGeom prst="rect">
            <a:avLst/>
          </a:prstGeom>
        </p:spPr>
      </p:pic>
    </p:spTree>
    <p:extLst>
      <p:ext uri="{BB962C8B-B14F-4D97-AF65-F5344CB8AC3E}">
        <p14:creationId xmlns:p14="http://schemas.microsoft.com/office/powerpoint/2010/main" val="54247052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Section header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BF6E72A-57E8-284C-A0E1-50603EC801FB}"/>
              </a:ext>
            </a:extLst>
          </p:cNvPr>
          <p:cNvSpPr/>
          <p:nvPr userDrawn="1"/>
        </p:nvSpPr>
        <p:spPr>
          <a:xfrm>
            <a:off x="0" y="0"/>
            <a:ext cx="990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latin typeface="+mj-lt"/>
            </a:endParaRPr>
          </a:p>
        </p:txBody>
      </p:sp>
      <p:cxnSp>
        <p:nvCxnSpPr>
          <p:cNvPr id="9" name="Straight Connector 8"/>
          <p:cNvCxnSpPr/>
          <p:nvPr/>
        </p:nvCxnSpPr>
        <p:spPr>
          <a:xfrm>
            <a:off x="663840" y="6300788"/>
            <a:ext cx="85783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63839" y="606815"/>
            <a:ext cx="6006191" cy="392768"/>
          </a:xfrm>
          <a:prstGeom prst="rect">
            <a:avLst/>
          </a:prstGeom>
        </p:spPr>
        <p:txBody>
          <a:bodyPr/>
          <a:lstStyle>
            <a:lvl1pPr algn="l">
              <a:defRPr sz="2200" b="1">
                <a:solidFill>
                  <a:schemeClr val="bg1"/>
                </a:solidFill>
                <a:latin typeface="+mj-lt"/>
              </a:defRPr>
            </a:lvl1pPr>
          </a:lstStyle>
          <a:p>
            <a:r>
              <a:rPr lang="en-US" dirty="0"/>
              <a:t>Click to edit Master title style</a:t>
            </a:r>
            <a:endParaRPr lang="en-GB" dirty="0"/>
          </a:p>
        </p:txBody>
      </p:sp>
      <p:sp>
        <p:nvSpPr>
          <p:cNvPr id="10" name="Date Placeholder 3"/>
          <p:cNvSpPr>
            <a:spLocks noGrp="1"/>
          </p:cNvSpPr>
          <p:nvPr>
            <p:ph type="dt" sz="half" idx="10"/>
          </p:nvPr>
        </p:nvSpPr>
        <p:spPr/>
        <p:txBody>
          <a:bodyPr/>
          <a:lstStyle>
            <a:lvl1pPr>
              <a:defRPr>
                <a:solidFill>
                  <a:schemeClr val="tx1"/>
                </a:solidFill>
                <a:latin typeface="+mj-lt"/>
              </a:defRPr>
            </a:lvl1pPr>
          </a:lstStyle>
          <a:p>
            <a:pPr>
              <a:defRPr/>
            </a:pPr>
            <a:r>
              <a:rPr lang="en-US" dirty="0"/>
              <a:t>© Institute for Fiscal Studies  </a:t>
            </a:r>
            <a:endParaRPr lang="en-GB" dirty="0"/>
          </a:p>
        </p:txBody>
      </p:sp>
      <p:sp>
        <p:nvSpPr>
          <p:cNvPr id="11" name="Footer Placeholder 4"/>
          <p:cNvSpPr>
            <a:spLocks noGrp="1"/>
          </p:cNvSpPr>
          <p:nvPr>
            <p:ph type="ftr" sz="quarter" idx="11"/>
          </p:nvPr>
        </p:nvSpPr>
        <p:spPr/>
        <p:txBody>
          <a:bodyPr/>
          <a:lstStyle>
            <a:lvl1pPr algn="l">
              <a:defRPr sz="750">
                <a:solidFill>
                  <a:schemeClr val="tx1"/>
                </a:solidFill>
                <a:latin typeface="+mj-lt"/>
              </a:defRPr>
            </a:lvl1pPr>
          </a:lstStyle>
          <a:p>
            <a:pPr>
              <a:defRPr/>
            </a:pPr>
            <a:r>
              <a:rPr lang="en-GB" dirty="0"/>
              <a:t>To include the presentation title here in all slides in the presentation, go to Insert &gt; Header &amp; Footer</a:t>
            </a:r>
          </a:p>
        </p:txBody>
      </p:sp>
      <p:sp>
        <p:nvSpPr>
          <p:cNvPr id="4" name="Picture Placeholder 3">
            <a:extLst>
              <a:ext uri="{FF2B5EF4-FFF2-40B4-BE49-F238E27FC236}">
                <a16:creationId xmlns:a16="http://schemas.microsoft.com/office/drawing/2014/main" id="{89BC0304-7AB1-7640-8051-64F2C1E0C47A}"/>
              </a:ext>
            </a:extLst>
          </p:cNvPr>
          <p:cNvSpPr>
            <a:spLocks noGrp="1"/>
          </p:cNvSpPr>
          <p:nvPr>
            <p:ph type="pic" sz="quarter" idx="12"/>
          </p:nvPr>
        </p:nvSpPr>
        <p:spPr>
          <a:xfrm>
            <a:off x="663840" y="1556795"/>
            <a:ext cx="8578321" cy="4200159"/>
          </a:xfrm>
        </p:spPr>
        <p:txBody>
          <a:bodyPr/>
          <a:lstStyle>
            <a:lvl1pPr>
              <a:defRPr>
                <a:solidFill>
                  <a:schemeClr val="bg1"/>
                </a:solidFill>
              </a:defRPr>
            </a:lvl1pPr>
          </a:lstStyle>
          <a:p>
            <a:endParaRPr lang="en-US" dirty="0"/>
          </a:p>
        </p:txBody>
      </p:sp>
      <p:pic>
        <p:nvPicPr>
          <p:cNvPr id="12" name="Picture 11">
            <a:extLst>
              <a:ext uri="{FF2B5EF4-FFF2-40B4-BE49-F238E27FC236}">
                <a16:creationId xmlns:a16="http://schemas.microsoft.com/office/drawing/2014/main" id="{17D17CFB-BD5D-CA46-897E-7DDB7F01C6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1355" y="0"/>
            <a:ext cx="1554692" cy="1663700"/>
          </a:xfrm>
          <a:prstGeom prst="rect">
            <a:avLst/>
          </a:prstGeom>
        </p:spPr>
      </p:pic>
    </p:spTree>
    <p:extLst>
      <p:ext uri="{BB962C8B-B14F-4D97-AF65-F5344CB8AC3E}">
        <p14:creationId xmlns:p14="http://schemas.microsoft.com/office/powerpoint/2010/main" val="122238885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ection header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BF6E72A-57E8-284C-A0E1-50603EC801FB}"/>
              </a:ext>
            </a:extLst>
          </p:cNvPr>
          <p:cNvSpPr/>
          <p:nvPr userDrawn="1"/>
        </p:nvSpPr>
        <p:spPr>
          <a:xfrm>
            <a:off x="0" y="0"/>
            <a:ext cx="990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latin typeface="+mj-lt"/>
            </a:endParaRPr>
          </a:p>
        </p:txBody>
      </p:sp>
      <p:cxnSp>
        <p:nvCxnSpPr>
          <p:cNvPr id="9" name="Straight Connector 8"/>
          <p:cNvCxnSpPr/>
          <p:nvPr/>
        </p:nvCxnSpPr>
        <p:spPr>
          <a:xfrm>
            <a:off x="663840" y="6300788"/>
            <a:ext cx="85783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63839" y="606815"/>
            <a:ext cx="6006191" cy="392768"/>
          </a:xfrm>
          <a:prstGeom prst="rect">
            <a:avLst/>
          </a:prstGeom>
        </p:spPr>
        <p:txBody>
          <a:bodyPr/>
          <a:lstStyle>
            <a:lvl1pPr algn="l">
              <a:defRPr sz="2200" b="1">
                <a:solidFill>
                  <a:schemeClr val="tx1"/>
                </a:solidFill>
                <a:latin typeface="+mj-lt"/>
              </a:defRPr>
            </a:lvl1pPr>
          </a:lstStyle>
          <a:p>
            <a:r>
              <a:rPr lang="en-US" dirty="0"/>
              <a:t>Click to edit Master title style</a:t>
            </a:r>
            <a:endParaRPr lang="en-GB" dirty="0"/>
          </a:p>
        </p:txBody>
      </p:sp>
      <p:sp>
        <p:nvSpPr>
          <p:cNvPr id="10" name="Date Placeholder 3"/>
          <p:cNvSpPr>
            <a:spLocks noGrp="1"/>
          </p:cNvSpPr>
          <p:nvPr>
            <p:ph type="dt" sz="half" idx="10"/>
          </p:nvPr>
        </p:nvSpPr>
        <p:spPr/>
        <p:txBody>
          <a:bodyPr/>
          <a:lstStyle>
            <a:lvl1pPr>
              <a:defRPr>
                <a:solidFill>
                  <a:schemeClr val="tx1"/>
                </a:solidFill>
                <a:latin typeface="+mj-lt"/>
              </a:defRPr>
            </a:lvl1pPr>
          </a:lstStyle>
          <a:p>
            <a:pPr>
              <a:defRPr/>
            </a:pPr>
            <a:r>
              <a:rPr lang="en-US" dirty="0"/>
              <a:t>© Institute for Fiscal Studies  </a:t>
            </a:r>
            <a:endParaRPr lang="en-GB" dirty="0"/>
          </a:p>
        </p:txBody>
      </p:sp>
      <p:sp>
        <p:nvSpPr>
          <p:cNvPr id="11" name="Footer Placeholder 4"/>
          <p:cNvSpPr>
            <a:spLocks noGrp="1"/>
          </p:cNvSpPr>
          <p:nvPr>
            <p:ph type="ftr" sz="quarter" idx="11"/>
          </p:nvPr>
        </p:nvSpPr>
        <p:spPr/>
        <p:txBody>
          <a:bodyPr/>
          <a:lstStyle>
            <a:lvl1pPr algn="l">
              <a:defRPr sz="750">
                <a:solidFill>
                  <a:schemeClr val="tx1"/>
                </a:solidFill>
                <a:latin typeface="+mj-lt"/>
              </a:defRPr>
            </a:lvl1pPr>
          </a:lstStyle>
          <a:p>
            <a:pPr>
              <a:defRPr/>
            </a:pPr>
            <a:r>
              <a:rPr lang="en-GB" dirty="0"/>
              <a:t>To include the presentation title here in all slides in the presentation, go to Insert &gt; Header &amp; Footer</a:t>
            </a:r>
          </a:p>
        </p:txBody>
      </p:sp>
      <p:sp>
        <p:nvSpPr>
          <p:cNvPr id="4" name="Picture Placeholder 3">
            <a:extLst>
              <a:ext uri="{FF2B5EF4-FFF2-40B4-BE49-F238E27FC236}">
                <a16:creationId xmlns:a16="http://schemas.microsoft.com/office/drawing/2014/main" id="{89BC0304-7AB1-7640-8051-64F2C1E0C47A}"/>
              </a:ext>
            </a:extLst>
          </p:cNvPr>
          <p:cNvSpPr>
            <a:spLocks noGrp="1"/>
          </p:cNvSpPr>
          <p:nvPr>
            <p:ph type="pic" sz="quarter" idx="12"/>
          </p:nvPr>
        </p:nvSpPr>
        <p:spPr>
          <a:xfrm>
            <a:off x="663840" y="1556795"/>
            <a:ext cx="8578321" cy="4200159"/>
          </a:xfrm>
        </p:spPr>
        <p:txBody>
          <a:bodyPr/>
          <a:lstStyle/>
          <a:p>
            <a:endParaRPr lang="en-US"/>
          </a:p>
        </p:txBody>
      </p:sp>
      <p:pic>
        <p:nvPicPr>
          <p:cNvPr id="12" name="Picture 11">
            <a:extLst>
              <a:ext uri="{FF2B5EF4-FFF2-40B4-BE49-F238E27FC236}">
                <a16:creationId xmlns:a16="http://schemas.microsoft.com/office/drawing/2014/main" id="{17D17CFB-BD5D-CA46-897E-7DDB7F01C6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1355" y="0"/>
            <a:ext cx="1554692" cy="1663700"/>
          </a:xfrm>
          <a:prstGeom prst="rect">
            <a:avLst/>
          </a:prstGeom>
        </p:spPr>
      </p:pic>
    </p:spTree>
    <p:extLst>
      <p:ext uri="{BB962C8B-B14F-4D97-AF65-F5344CB8AC3E}">
        <p14:creationId xmlns:p14="http://schemas.microsoft.com/office/powerpoint/2010/main" val="1129333038"/>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cxnSp>
        <p:nvCxnSpPr>
          <p:cNvPr id="4" name="Straight Connector 3"/>
          <p:cNvCxnSpPr/>
          <p:nvPr/>
        </p:nvCxnSpPr>
        <p:spPr>
          <a:xfrm>
            <a:off x="663840" y="6300788"/>
            <a:ext cx="857832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63000" y="594000"/>
            <a:ext cx="6864286" cy="404728"/>
          </a:xfrm>
          <a:prstGeom prst="rect">
            <a:avLst/>
          </a:prstGeom>
        </p:spPr>
        <p:txBody>
          <a:bodyPr/>
          <a:lstStyle>
            <a:lvl1pPr algn="l">
              <a:defRPr sz="2200" b="1">
                <a:solidFill>
                  <a:schemeClr val="tx1"/>
                </a:solidFill>
                <a:latin typeface="+mj-lt"/>
              </a:defRPr>
            </a:lvl1pPr>
          </a:lstStyle>
          <a:p>
            <a:r>
              <a:rPr lang="en-US" dirty="0"/>
              <a:t>Click to edit Master title style</a:t>
            </a:r>
            <a:endParaRPr lang="en-GB" dirty="0"/>
          </a:p>
        </p:txBody>
      </p:sp>
      <p:sp>
        <p:nvSpPr>
          <p:cNvPr id="3" name="Content Placeholder 2"/>
          <p:cNvSpPr>
            <a:spLocks noGrp="1"/>
          </p:cNvSpPr>
          <p:nvPr>
            <p:ph idx="1"/>
          </p:nvPr>
        </p:nvSpPr>
        <p:spPr>
          <a:xfrm>
            <a:off x="663000" y="1620002"/>
            <a:ext cx="8580000" cy="4401387"/>
          </a:xfrm>
          <a:solidFill>
            <a:srgbClr val="FFCCFF"/>
          </a:solidFill>
        </p:spPr>
        <p:txBody>
          <a:bodyPr>
            <a:normAutofit/>
          </a:bodyPr>
          <a:lstStyle>
            <a:lvl1pPr>
              <a:spcBef>
                <a:spcPts val="0"/>
              </a:spcBef>
              <a:spcAft>
                <a:spcPts val="1200"/>
              </a:spcAft>
              <a:defRPr sz="1200" b="0" baseline="0">
                <a:solidFill>
                  <a:srgbClr val="FF00FF"/>
                </a:solidFill>
                <a:latin typeface="+mj-lt"/>
              </a:defRPr>
            </a:lvl1pPr>
            <a:lvl2pPr marL="0" indent="-288000">
              <a:spcBef>
                <a:spcPts val="0"/>
              </a:spcBef>
              <a:spcAft>
                <a:spcPts val="1200"/>
              </a:spcAft>
              <a:buClr>
                <a:srgbClr val="7BAA1E"/>
              </a:buClr>
              <a:buFont typeface="Arial" pitchFamily="34" charset="0"/>
              <a:buChar char="•"/>
              <a:defRPr sz="1800" baseline="0">
                <a:solidFill>
                  <a:schemeClr val="tx1"/>
                </a:solidFill>
              </a:defRPr>
            </a:lvl2pPr>
            <a:lvl3pPr marL="288000" marR="0" indent="-576000" algn="l" defTabSz="914400" rtl="0" eaLnBrk="1" fontAlgn="auto" latinLnBrk="0" hangingPunct="1">
              <a:lnSpc>
                <a:spcPct val="100000"/>
              </a:lnSpc>
              <a:spcBef>
                <a:spcPts val="0"/>
              </a:spcBef>
              <a:spcAft>
                <a:spcPts val="1200"/>
              </a:spcAft>
              <a:buClr>
                <a:srgbClr val="7BAA1E"/>
              </a:buClr>
              <a:buSzTx/>
              <a:buFont typeface="Noto Sans" pitchFamily="34" charset="0"/>
              <a:buChar char="‒"/>
              <a:tabLst/>
              <a:defRPr sz="1800">
                <a:solidFill>
                  <a:schemeClr val="tx1"/>
                </a:solidFill>
              </a:defRPr>
            </a:lvl3pPr>
            <a:lvl4pPr marL="0" indent="0" algn="l">
              <a:spcBef>
                <a:spcPts val="0"/>
              </a:spcBef>
              <a:spcAft>
                <a:spcPts val="1200"/>
              </a:spcAft>
              <a:buNone/>
              <a:defRPr sz="1200" baseline="0">
                <a:solidFill>
                  <a:srgbClr val="FF00FF"/>
                </a:solidFill>
              </a:defRPr>
            </a:lvl4pPr>
            <a:lvl5pPr>
              <a:spcBef>
                <a:spcPts val="0"/>
              </a:spcBef>
              <a:spcAft>
                <a:spcPts val="1200"/>
              </a:spcAft>
              <a:defRPr sz="1800">
                <a:solidFill>
                  <a:schemeClr val="tx1"/>
                </a:solidFill>
              </a:defRPr>
            </a:lvl5pPr>
          </a:lstStyle>
          <a:p>
            <a:pPr lvl="0"/>
            <a:r>
              <a:rPr lang="en-US"/>
              <a:t>Edit Master text styles</a:t>
            </a:r>
          </a:p>
        </p:txBody>
      </p:sp>
      <p:sp>
        <p:nvSpPr>
          <p:cNvPr id="6" name="Date Placeholder 3"/>
          <p:cNvSpPr>
            <a:spLocks noGrp="1"/>
          </p:cNvSpPr>
          <p:nvPr>
            <p:ph type="dt" sz="half" idx="10"/>
          </p:nvPr>
        </p:nvSpPr>
        <p:spPr/>
        <p:txBody>
          <a:bodyPr/>
          <a:lstStyle>
            <a:lvl1pPr>
              <a:defRPr>
                <a:solidFill>
                  <a:schemeClr val="tx1"/>
                </a:solidFill>
                <a:latin typeface="+mj-lt"/>
              </a:defRPr>
            </a:lvl1pPr>
          </a:lstStyle>
          <a:p>
            <a:pPr>
              <a:defRPr/>
            </a:pPr>
            <a:r>
              <a:rPr lang="en-US" dirty="0"/>
              <a:t>© Institute for Fiscal Studies  </a:t>
            </a:r>
            <a:endParaRPr lang="en-GB" dirty="0"/>
          </a:p>
        </p:txBody>
      </p:sp>
      <p:sp>
        <p:nvSpPr>
          <p:cNvPr id="7" name="Footer Placeholder 4"/>
          <p:cNvSpPr>
            <a:spLocks noGrp="1"/>
          </p:cNvSpPr>
          <p:nvPr>
            <p:ph type="ftr" sz="quarter" idx="11"/>
          </p:nvPr>
        </p:nvSpPr>
        <p:spPr/>
        <p:txBody>
          <a:bodyPr/>
          <a:lstStyle>
            <a:lvl1pPr algn="l">
              <a:defRPr sz="750" dirty="0">
                <a:solidFill>
                  <a:schemeClr val="tx1"/>
                </a:solidFill>
                <a:latin typeface="+mj-lt"/>
              </a:defRPr>
            </a:lvl1pPr>
          </a:lstStyle>
          <a:p>
            <a:pPr>
              <a:defRPr/>
            </a:pPr>
            <a:r>
              <a:rPr lang="en-GB" dirty="0"/>
              <a:t>To include the presentation title here in all slides in the presentation, go to Insert &gt; Header &amp; Footer</a:t>
            </a:r>
          </a:p>
        </p:txBody>
      </p:sp>
      <p:pic>
        <p:nvPicPr>
          <p:cNvPr id="8" name="Picture 7">
            <a:extLst>
              <a:ext uri="{FF2B5EF4-FFF2-40B4-BE49-F238E27FC236}">
                <a16:creationId xmlns:a16="http://schemas.microsoft.com/office/drawing/2014/main" id="{11E3E852-792D-C647-BE0A-39DD5A3EFF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5339" y="1826"/>
            <a:ext cx="1656654" cy="1772811"/>
          </a:xfrm>
          <a:prstGeom prst="rect">
            <a:avLst/>
          </a:prstGeom>
        </p:spPr>
      </p:pic>
    </p:spTree>
    <p:extLst>
      <p:ext uri="{BB962C8B-B14F-4D97-AF65-F5344CB8AC3E}">
        <p14:creationId xmlns:p14="http://schemas.microsoft.com/office/powerpoint/2010/main" val="1493497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with caption">
    <p:spTree>
      <p:nvGrpSpPr>
        <p:cNvPr id="1" name=""/>
        <p:cNvGrpSpPr/>
        <p:nvPr/>
      </p:nvGrpSpPr>
      <p:grpSpPr>
        <a:xfrm>
          <a:off x="0" y="0"/>
          <a:ext cx="0" cy="0"/>
          <a:chOff x="0" y="0"/>
          <a:chExt cx="0" cy="0"/>
        </a:xfrm>
      </p:grpSpPr>
      <p:cxnSp>
        <p:nvCxnSpPr>
          <p:cNvPr id="5" name="Straight Connector 4"/>
          <p:cNvCxnSpPr/>
          <p:nvPr/>
        </p:nvCxnSpPr>
        <p:spPr>
          <a:xfrm>
            <a:off x="663840" y="6300788"/>
            <a:ext cx="857832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63000" y="594000"/>
            <a:ext cx="6864286" cy="404728"/>
          </a:xfrm>
          <a:prstGeom prst="rect">
            <a:avLst/>
          </a:prstGeom>
        </p:spPr>
        <p:txBody>
          <a:bodyPr/>
          <a:lstStyle>
            <a:lvl1pPr algn="l">
              <a:defRPr sz="2200" b="1">
                <a:solidFill>
                  <a:schemeClr val="tx1"/>
                </a:solidFill>
                <a:latin typeface="+mj-lt"/>
              </a:defRPr>
            </a:lvl1pPr>
          </a:lstStyle>
          <a:p>
            <a:r>
              <a:rPr lang="en-US" dirty="0"/>
              <a:t>Click to edit Master title style</a:t>
            </a:r>
            <a:endParaRPr lang="en-GB" dirty="0"/>
          </a:p>
        </p:txBody>
      </p:sp>
      <p:sp>
        <p:nvSpPr>
          <p:cNvPr id="3" name="Content Placeholder 2"/>
          <p:cNvSpPr>
            <a:spLocks noGrp="1"/>
          </p:cNvSpPr>
          <p:nvPr>
            <p:ph idx="1"/>
          </p:nvPr>
        </p:nvSpPr>
        <p:spPr>
          <a:xfrm>
            <a:off x="663000" y="1620002"/>
            <a:ext cx="8580000" cy="3753215"/>
          </a:xfrm>
          <a:solidFill>
            <a:srgbClr val="FFCCFF"/>
          </a:solidFill>
        </p:spPr>
        <p:txBody>
          <a:bodyPr>
            <a:normAutofit/>
          </a:bodyPr>
          <a:lstStyle>
            <a:lvl1pPr>
              <a:spcBef>
                <a:spcPts val="0"/>
              </a:spcBef>
              <a:spcAft>
                <a:spcPts val="1200"/>
              </a:spcAft>
              <a:defRPr sz="1200" b="0" baseline="0">
                <a:solidFill>
                  <a:srgbClr val="FF00FF"/>
                </a:solidFill>
                <a:latin typeface="+mj-lt"/>
              </a:defRPr>
            </a:lvl1pPr>
            <a:lvl2pPr marL="0" indent="-288000">
              <a:spcBef>
                <a:spcPts val="0"/>
              </a:spcBef>
              <a:spcAft>
                <a:spcPts val="1200"/>
              </a:spcAft>
              <a:buClr>
                <a:srgbClr val="7BAA1E"/>
              </a:buClr>
              <a:buFont typeface="Arial" pitchFamily="34" charset="0"/>
              <a:buChar char="•"/>
              <a:defRPr sz="1800" baseline="0">
                <a:solidFill>
                  <a:schemeClr val="tx1"/>
                </a:solidFill>
              </a:defRPr>
            </a:lvl2pPr>
            <a:lvl3pPr marL="288000" marR="0" indent="-576000" algn="l" defTabSz="914400" rtl="0" eaLnBrk="1" fontAlgn="auto" latinLnBrk="0" hangingPunct="1">
              <a:lnSpc>
                <a:spcPct val="100000"/>
              </a:lnSpc>
              <a:spcBef>
                <a:spcPts val="0"/>
              </a:spcBef>
              <a:spcAft>
                <a:spcPts val="1200"/>
              </a:spcAft>
              <a:buClr>
                <a:srgbClr val="7BAA1E"/>
              </a:buClr>
              <a:buSzTx/>
              <a:buFont typeface="Noto Sans" pitchFamily="34" charset="0"/>
              <a:buChar char="‒"/>
              <a:tabLst/>
              <a:defRPr sz="1800">
                <a:solidFill>
                  <a:schemeClr val="tx1"/>
                </a:solidFill>
              </a:defRPr>
            </a:lvl3pPr>
            <a:lvl4pPr marL="0" indent="0" algn="l">
              <a:spcBef>
                <a:spcPts val="0"/>
              </a:spcBef>
              <a:spcAft>
                <a:spcPts val="1200"/>
              </a:spcAft>
              <a:buNone/>
              <a:defRPr sz="1200" baseline="0">
                <a:solidFill>
                  <a:srgbClr val="FF00FF"/>
                </a:solidFill>
              </a:defRPr>
            </a:lvl4pPr>
            <a:lvl5pPr>
              <a:spcBef>
                <a:spcPts val="0"/>
              </a:spcBef>
              <a:spcAft>
                <a:spcPts val="1200"/>
              </a:spcAft>
              <a:defRPr sz="1800">
                <a:solidFill>
                  <a:schemeClr val="tx1"/>
                </a:solidFill>
              </a:defRPr>
            </a:lvl5pPr>
          </a:lstStyle>
          <a:p>
            <a:pPr lvl="0"/>
            <a:r>
              <a:rPr lang="en-US"/>
              <a:t>Edit Master text styles</a:t>
            </a:r>
          </a:p>
        </p:txBody>
      </p:sp>
      <p:sp>
        <p:nvSpPr>
          <p:cNvPr id="10" name="Content Placeholder 9"/>
          <p:cNvSpPr>
            <a:spLocks noGrp="1"/>
          </p:cNvSpPr>
          <p:nvPr>
            <p:ph sz="quarter" idx="13"/>
          </p:nvPr>
        </p:nvSpPr>
        <p:spPr>
          <a:xfrm>
            <a:off x="662121" y="5516564"/>
            <a:ext cx="8581760" cy="504825"/>
          </a:xfrm>
        </p:spPr>
        <p:txBody>
          <a:bodyPr>
            <a:normAutofit/>
          </a:bodyPr>
          <a:lstStyle>
            <a:lvl1pPr>
              <a:defRPr sz="1500" b="0" baseline="0">
                <a:solidFill>
                  <a:schemeClr val="tx1"/>
                </a:solidFill>
                <a:latin typeface="+mj-lt"/>
              </a:defRPr>
            </a:lvl1pPr>
          </a:lstStyle>
          <a:p>
            <a:pPr lvl="0"/>
            <a:r>
              <a:rPr lang="en-US"/>
              <a:t>Edit Master text styles</a:t>
            </a:r>
          </a:p>
        </p:txBody>
      </p:sp>
      <p:sp>
        <p:nvSpPr>
          <p:cNvPr id="7" name="Date Placeholder 3"/>
          <p:cNvSpPr>
            <a:spLocks noGrp="1"/>
          </p:cNvSpPr>
          <p:nvPr>
            <p:ph type="dt" sz="half" idx="14"/>
          </p:nvPr>
        </p:nvSpPr>
        <p:spPr/>
        <p:txBody>
          <a:bodyPr/>
          <a:lstStyle>
            <a:lvl1pPr>
              <a:defRPr>
                <a:solidFill>
                  <a:schemeClr val="tx1"/>
                </a:solidFill>
                <a:latin typeface="+mj-lt"/>
              </a:defRPr>
            </a:lvl1pPr>
          </a:lstStyle>
          <a:p>
            <a:pPr>
              <a:defRPr/>
            </a:pPr>
            <a:r>
              <a:rPr lang="en-US" dirty="0"/>
              <a:t>© Institute for Fiscal Studies  </a:t>
            </a:r>
            <a:endParaRPr lang="en-GB" dirty="0"/>
          </a:p>
        </p:txBody>
      </p:sp>
      <p:sp>
        <p:nvSpPr>
          <p:cNvPr id="8" name="Footer Placeholder 4"/>
          <p:cNvSpPr>
            <a:spLocks noGrp="1"/>
          </p:cNvSpPr>
          <p:nvPr>
            <p:ph type="ftr" sz="quarter" idx="15"/>
          </p:nvPr>
        </p:nvSpPr>
        <p:spPr/>
        <p:txBody>
          <a:bodyPr/>
          <a:lstStyle>
            <a:lvl1pPr algn="l">
              <a:defRPr sz="750">
                <a:solidFill>
                  <a:schemeClr val="tx1"/>
                </a:solidFill>
                <a:latin typeface="+mj-lt"/>
              </a:defRPr>
            </a:lvl1pPr>
          </a:lstStyle>
          <a:p>
            <a:pPr>
              <a:defRPr/>
            </a:pPr>
            <a:r>
              <a:rPr lang="en-GB" dirty="0"/>
              <a:t>To include the presentation title here in all slides in the presentation, go to Insert &gt; Header &amp; Footer</a:t>
            </a:r>
          </a:p>
        </p:txBody>
      </p:sp>
      <p:pic>
        <p:nvPicPr>
          <p:cNvPr id="9" name="Picture 8">
            <a:extLst>
              <a:ext uri="{FF2B5EF4-FFF2-40B4-BE49-F238E27FC236}">
                <a16:creationId xmlns:a16="http://schemas.microsoft.com/office/drawing/2014/main" id="{0D1D28B0-28F6-DD4A-A05B-AB08CAEF2C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5339" y="1826"/>
            <a:ext cx="1656654" cy="1772811"/>
          </a:xfrm>
          <a:prstGeom prst="rect">
            <a:avLst/>
          </a:prstGeom>
        </p:spPr>
      </p:pic>
    </p:spTree>
    <p:extLst>
      <p:ext uri="{BB962C8B-B14F-4D97-AF65-F5344CB8AC3E}">
        <p14:creationId xmlns:p14="http://schemas.microsoft.com/office/powerpoint/2010/main" val="4218144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chemeClr val="accent6">
                    <a:lumMod val="75000"/>
                  </a:schemeClr>
                </a:solidFill>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buClr>
                <a:schemeClr val="accent6">
                  <a:lumMod val="75000"/>
                </a:schemeClr>
              </a:buClr>
              <a:defRPr/>
            </a:lvl1pPr>
            <a:lvl2pPr>
              <a:buClr>
                <a:schemeClr val="accent6">
                  <a:lumMod val="75000"/>
                </a:schemeClr>
              </a:buClr>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CD970E66-361E-824F-B116-B0941FD317EA}" type="datetimeFigureOut">
              <a:rPr lang="en-US" smtClean="0"/>
              <a:t>9/24/20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A651D-8F07-6645-BDB3-14F31510B3E8}" type="slidenum">
              <a:rPr lang="en-US" smtClean="0"/>
              <a:t>‹#›</a:t>
            </a:fld>
            <a:endParaRPr lang="en-US"/>
          </a:p>
        </p:txBody>
      </p:sp>
    </p:spTree>
    <p:extLst>
      <p:ext uri="{BB962C8B-B14F-4D97-AF65-F5344CB8AC3E}">
        <p14:creationId xmlns:p14="http://schemas.microsoft.com/office/powerpoint/2010/main" val="3241228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slide multiple">
    <p:spTree>
      <p:nvGrpSpPr>
        <p:cNvPr id="1" name=""/>
        <p:cNvGrpSpPr/>
        <p:nvPr/>
      </p:nvGrpSpPr>
      <p:grpSpPr>
        <a:xfrm>
          <a:off x="0" y="0"/>
          <a:ext cx="0" cy="0"/>
          <a:chOff x="0" y="0"/>
          <a:chExt cx="0" cy="0"/>
        </a:xfrm>
      </p:grpSpPr>
      <p:cxnSp>
        <p:nvCxnSpPr>
          <p:cNvPr id="7" name="Straight Connector 6"/>
          <p:cNvCxnSpPr/>
          <p:nvPr/>
        </p:nvCxnSpPr>
        <p:spPr>
          <a:xfrm>
            <a:off x="663840" y="6300788"/>
            <a:ext cx="857832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Content Placeholder 9"/>
          <p:cNvSpPr>
            <a:spLocks noGrp="1"/>
          </p:cNvSpPr>
          <p:nvPr>
            <p:ph sz="quarter" idx="18"/>
          </p:nvPr>
        </p:nvSpPr>
        <p:spPr>
          <a:xfrm>
            <a:off x="5029511" y="3861048"/>
            <a:ext cx="4213490" cy="2160588"/>
          </a:xfrm>
          <a:solidFill>
            <a:srgbClr val="FFCCFF"/>
          </a:solidFill>
        </p:spPr>
        <p:txBody>
          <a:bodyPr>
            <a:normAutofit/>
          </a:bodyPr>
          <a:lstStyle>
            <a:lvl1pPr marL="0" indent="0">
              <a:defRPr sz="1100" b="0" baseline="0">
                <a:solidFill>
                  <a:srgbClr val="FF00FF"/>
                </a:solidFill>
                <a:latin typeface="+mj-lt"/>
              </a:defRPr>
            </a:lvl1pPr>
          </a:lstStyle>
          <a:p>
            <a:pPr lvl="0"/>
            <a:r>
              <a:rPr lang="en-US"/>
              <a:t>Edit Master text styles</a:t>
            </a:r>
          </a:p>
        </p:txBody>
      </p:sp>
      <p:sp>
        <p:nvSpPr>
          <p:cNvPr id="18" name="Content Placeholder 9"/>
          <p:cNvSpPr>
            <a:spLocks noGrp="1"/>
          </p:cNvSpPr>
          <p:nvPr>
            <p:ph sz="quarter" idx="19"/>
          </p:nvPr>
        </p:nvSpPr>
        <p:spPr>
          <a:xfrm>
            <a:off x="662121" y="3861048"/>
            <a:ext cx="4213490" cy="2160588"/>
          </a:xfrm>
          <a:solidFill>
            <a:srgbClr val="FFCCFF"/>
          </a:solidFill>
        </p:spPr>
        <p:txBody>
          <a:bodyPr>
            <a:normAutofit/>
          </a:bodyPr>
          <a:lstStyle>
            <a:lvl1pPr marL="0" indent="0">
              <a:defRPr sz="1100" b="0" baseline="0">
                <a:solidFill>
                  <a:srgbClr val="FF00FF"/>
                </a:solidFill>
                <a:latin typeface="+mj-lt"/>
              </a:defRPr>
            </a:lvl1pPr>
          </a:lstStyle>
          <a:p>
            <a:pPr lvl="0"/>
            <a:r>
              <a:rPr lang="en-US"/>
              <a:t>Edit Master text styles</a:t>
            </a:r>
          </a:p>
        </p:txBody>
      </p:sp>
      <p:sp>
        <p:nvSpPr>
          <p:cNvPr id="16" name="Content Placeholder 9"/>
          <p:cNvSpPr>
            <a:spLocks noGrp="1"/>
          </p:cNvSpPr>
          <p:nvPr>
            <p:ph sz="quarter" idx="17"/>
          </p:nvPr>
        </p:nvSpPr>
        <p:spPr>
          <a:xfrm>
            <a:off x="5029511" y="1628452"/>
            <a:ext cx="4213490" cy="2160588"/>
          </a:xfrm>
          <a:solidFill>
            <a:srgbClr val="FFCCFF"/>
          </a:solidFill>
        </p:spPr>
        <p:txBody>
          <a:bodyPr>
            <a:normAutofit/>
          </a:bodyPr>
          <a:lstStyle>
            <a:lvl1pPr marL="0" indent="0">
              <a:defRPr sz="1100" b="0" baseline="0">
                <a:solidFill>
                  <a:srgbClr val="FF00FF"/>
                </a:solidFill>
                <a:latin typeface="+mj-lt"/>
              </a:defRPr>
            </a:lvl1pPr>
          </a:lstStyle>
          <a:p>
            <a:pPr lvl="0"/>
            <a:r>
              <a:rPr lang="en-US"/>
              <a:t>Edit Master text styles</a:t>
            </a:r>
          </a:p>
        </p:txBody>
      </p:sp>
      <p:sp>
        <p:nvSpPr>
          <p:cNvPr id="2" name="Title 1"/>
          <p:cNvSpPr>
            <a:spLocks noGrp="1"/>
          </p:cNvSpPr>
          <p:nvPr>
            <p:ph type="title"/>
          </p:nvPr>
        </p:nvSpPr>
        <p:spPr>
          <a:xfrm>
            <a:off x="663000" y="594000"/>
            <a:ext cx="7098312" cy="404728"/>
          </a:xfrm>
          <a:prstGeom prst="rect">
            <a:avLst/>
          </a:prstGeom>
        </p:spPr>
        <p:txBody>
          <a:bodyPr/>
          <a:lstStyle>
            <a:lvl1pPr algn="l">
              <a:defRPr sz="2200" b="1">
                <a:solidFill>
                  <a:schemeClr val="tx1"/>
                </a:solidFill>
                <a:latin typeface="+mj-lt"/>
              </a:defRPr>
            </a:lvl1pPr>
          </a:lstStyle>
          <a:p>
            <a:r>
              <a:rPr lang="en-US" dirty="0"/>
              <a:t>Click to edit Master title style</a:t>
            </a:r>
            <a:endParaRPr lang="en-GB" dirty="0"/>
          </a:p>
        </p:txBody>
      </p:sp>
      <p:sp>
        <p:nvSpPr>
          <p:cNvPr id="10" name="Content Placeholder 9"/>
          <p:cNvSpPr>
            <a:spLocks noGrp="1"/>
          </p:cNvSpPr>
          <p:nvPr>
            <p:ph sz="quarter" idx="13"/>
          </p:nvPr>
        </p:nvSpPr>
        <p:spPr>
          <a:xfrm>
            <a:off x="662121" y="1628452"/>
            <a:ext cx="4213490" cy="2160588"/>
          </a:xfrm>
          <a:solidFill>
            <a:srgbClr val="FFCCFF"/>
          </a:solidFill>
        </p:spPr>
        <p:txBody>
          <a:bodyPr>
            <a:normAutofit/>
          </a:bodyPr>
          <a:lstStyle>
            <a:lvl1pPr marL="0" indent="0">
              <a:defRPr sz="1100" b="0" baseline="0">
                <a:solidFill>
                  <a:srgbClr val="FF00FF"/>
                </a:solidFill>
                <a:latin typeface="+mj-lt"/>
              </a:defRPr>
            </a:lvl1pPr>
          </a:lstStyle>
          <a:p>
            <a:pPr lvl="0"/>
            <a:r>
              <a:rPr lang="en-US"/>
              <a:t>Edit Master text styles</a:t>
            </a:r>
          </a:p>
        </p:txBody>
      </p:sp>
      <p:sp>
        <p:nvSpPr>
          <p:cNvPr id="9" name="Date Placeholder 3"/>
          <p:cNvSpPr>
            <a:spLocks noGrp="1"/>
          </p:cNvSpPr>
          <p:nvPr>
            <p:ph type="dt" sz="half" idx="20"/>
          </p:nvPr>
        </p:nvSpPr>
        <p:spPr/>
        <p:txBody>
          <a:bodyPr/>
          <a:lstStyle>
            <a:lvl1pPr>
              <a:defRPr>
                <a:solidFill>
                  <a:schemeClr val="tx1"/>
                </a:solidFill>
                <a:latin typeface="+mj-lt"/>
              </a:defRPr>
            </a:lvl1pPr>
          </a:lstStyle>
          <a:p>
            <a:pPr>
              <a:defRPr/>
            </a:pPr>
            <a:r>
              <a:rPr lang="en-US" dirty="0"/>
              <a:t>© Institute for Fiscal Studies  </a:t>
            </a:r>
            <a:endParaRPr lang="en-GB" dirty="0"/>
          </a:p>
        </p:txBody>
      </p:sp>
      <p:sp>
        <p:nvSpPr>
          <p:cNvPr id="11" name="Footer Placeholder 4"/>
          <p:cNvSpPr>
            <a:spLocks noGrp="1"/>
          </p:cNvSpPr>
          <p:nvPr>
            <p:ph type="ftr" sz="quarter" idx="21"/>
          </p:nvPr>
        </p:nvSpPr>
        <p:spPr/>
        <p:txBody>
          <a:bodyPr/>
          <a:lstStyle>
            <a:lvl1pPr algn="l">
              <a:defRPr sz="750" dirty="0">
                <a:solidFill>
                  <a:schemeClr val="tx1"/>
                </a:solidFill>
                <a:latin typeface="+mj-lt"/>
              </a:defRPr>
            </a:lvl1pPr>
          </a:lstStyle>
          <a:p>
            <a:pPr>
              <a:defRPr/>
            </a:pPr>
            <a:r>
              <a:rPr lang="en-GB" dirty="0"/>
              <a:t>To include the presentation title here in all slides in the presentation, go to Insert &gt; Header &amp; Footer</a:t>
            </a:r>
          </a:p>
        </p:txBody>
      </p:sp>
      <p:pic>
        <p:nvPicPr>
          <p:cNvPr id="12" name="Picture 11">
            <a:extLst>
              <a:ext uri="{FF2B5EF4-FFF2-40B4-BE49-F238E27FC236}">
                <a16:creationId xmlns:a16="http://schemas.microsoft.com/office/drawing/2014/main" id="{56088D3F-763E-9847-BF70-90DEF02701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5339" y="1826"/>
            <a:ext cx="1656654" cy="1772811"/>
          </a:xfrm>
          <a:prstGeom prst="rect">
            <a:avLst/>
          </a:prstGeom>
        </p:spPr>
      </p:pic>
    </p:spTree>
    <p:extLst>
      <p:ext uri="{BB962C8B-B14F-4D97-AF65-F5344CB8AC3E}">
        <p14:creationId xmlns:p14="http://schemas.microsoft.com/office/powerpoint/2010/main" val="3224113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slide full pa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a:off x="663840" y="6300788"/>
            <a:ext cx="85783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3"/>
          <p:cNvSpPr>
            <a:spLocks noGrp="1"/>
          </p:cNvSpPr>
          <p:nvPr>
            <p:ph type="dt" sz="half" idx="10"/>
          </p:nvPr>
        </p:nvSpPr>
        <p:spPr/>
        <p:txBody>
          <a:bodyPr/>
          <a:lstStyle>
            <a:lvl1pPr>
              <a:defRPr>
                <a:solidFill>
                  <a:schemeClr val="tx1"/>
                </a:solidFill>
                <a:latin typeface="+mj-lt"/>
              </a:defRPr>
            </a:lvl1pPr>
          </a:lstStyle>
          <a:p>
            <a:pPr>
              <a:defRPr/>
            </a:pPr>
            <a:r>
              <a:rPr lang="en-US" dirty="0"/>
              <a:t>© Institute for Fiscal Studies  </a:t>
            </a:r>
            <a:endParaRPr lang="en-GB" dirty="0"/>
          </a:p>
        </p:txBody>
      </p:sp>
      <p:sp>
        <p:nvSpPr>
          <p:cNvPr id="4" name="Footer Placeholder 4"/>
          <p:cNvSpPr>
            <a:spLocks noGrp="1"/>
          </p:cNvSpPr>
          <p:nvPr>
            <p:ph type="ftr" sz="quarter" idx="11"/>
          </p:nvPr>
        </p:nvSpPr>
        <p:spPr/>
        <p:txBody>
          <a:bodyPr/>
          <a:lstStyle>
            <a:lvl1pPr algn="l">
              <a:defRPr sz="750">
                <a:solidFill>
                  <a:schemeClr val="tx1"/>
                </a:solidFill>
                <a:latin typeface="+mj-lt"/>
              </a:defRPr>
            </a:lvl1pPr>
          </a:lstStyle>
          <a:p>
            <a:pPr>
              <a:defRPr/>
            </a:pPr>
            <a:r>
              <a:rPr lang="en-GB" dirty="0"/>
              <a:t>To include the presentation title here in all slides in the presentation, go to Insert &gt; Header &amp; Footer</a:t>
            </a:r>
          </a:p>
        </p:txBody>
      </p:sp>
    </p:spTree>
    <p:extLst>
      <p:ext uri="{BB962C8B-B14F-4D97-AF65-F5344CB8AC3E}">
        <p14:creationId xmlns:p14="http://schemas.microsoft.com/office/powerpoint/2010/main" val="166014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cxnSp>
        <p:nvCxnSpPr>
          <p:cNvPr id="4" name="Straight Connector 3"/>
          <p:cNvCxnSpPr/>
          <p:nvPr/>
        </p:nvCxnSpPr>
        <p:spPr>
          <a:xfrm>
            <a:off x="663840" y="6300788"/>
            <a:ext cx="8578321"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63000" y="714788"/>
            <a:ext cx="6864286" cy="404728"/>
          </a:xfrm>
          <a:prstGeom prst="rect">
            <a:avLst/>
          </a:prstGeom>
        </p:spPr>
        <p:txBody>
          <a:bodyPr/>
          <a:lstStyle>
            <a:lvl1pPr algn="l">
              <a:defRPr sz="1500" b="1">
                <a:solidFill>
                  <a:schemeClr val="tx1"/>
                </a:solidFill>
                <a:latin typeface="+mj-lt"/>
              </a:defRPr>
            </a:lvl1pPr>
          </a:lstStyle>
          <a:p>
            <a:r>
              <a:rPr lang="en-US"/>
              <a:t>Click to edit Master title style</a:t>
            </a:r>
            <a:endParaRPr lang="en-GB" dirty="0"/>
          </a:p>
        </p:txBody>
      </p:sp>
      <p:sp>
        <p:nvSpPr>
          <p:cNvPr id="3" name="Content Placeholder 2"/>
          <p:cNvSpPr>
            <a:spLocks noGrp="1"/>
          </p:cNvSpPr>
          <p:nvPr>
            <p:ph idx="1"/>
          </p:nvPr>
        </p:nvSpPr>
        <p:spPr>
          <a:xfrm>
            <a:off x="663000" y="1620001"/>
            <a:ext cx="8580000" cy="4525963"/>
          </a:xfrm>
        </p:spPr>
        <p:txBody>
          <a:bodyPr>
            <a:normAutofit/>
          </a:bodyPr>
          <a:lstStyle>
            <a:lvl1pPr>
              <a:spcBef>
                <a:spcPts val="0"/>
              </a:spcBef>
              <a:spcAft>
                <a:spcPts val="1200"/>
              </a:spcAft>
              <a:defRPr sz="1200" baseline="0">
                <a:solidFill>
                  <a:schemeClr val="tx1"/>
                </a:solidFill>
                <a:latin typeface="+mj-lt"/>
              </a:defRPr>
            </a:lvl1pPr>
            <a:lvl2pPr marL="0" indent="-288000">
              <a:spcBef>
                <a:spcPts val="0"/>
              </a:spcBef>
              <a:spcAft>
                <a:spcPts val="1200"/>
              </a:spcAft>
              <a:buClr>
                <a:srgbClr val="7BAA1E"/>
              </a:buClr>
              <a:buFont typeface="Arial" pitchFamily="34" charset="0"/>
              <a:buChar char="•"/>
              <a:defRPr sz="1800" baseline="0">
                <a:solidFill>
                  <a:schemeClr val="tx1"/>
                </a:solidFill>
              </a:defRPr>
            </a:lvl2pPr>
            <a:lvl3pPr marL="288000" marR="0" indent="-576000" algn="l" defTabSz="914400" rtl="0" eaLnBrk="1" fontAlgn="auto" latinLnBrk="0" hangingPunct="1">
              <a:lnSpc>
                <a:spcPct val="100000"/>
              </a:lnSpc>
              <a:spcBef>
                <a:spcPts val="0"/>
              </a:spcBef>
              <a:spcAft>
                <a:spcPts val="1200"/>
              </a:spcAft>
              <a:buClr>
                <a:srgbClr val="7BAA1E"/>
              </a:buClr>
              <a:buSzTx/>
              <a:buFont typeface="Noto Sans" pitchFamily="34" charset="0"/>
              <a:buChar char="‒"/>
              <a:tabLst/>
              <a:defRPr sz="1800">
                <a:solidFill>
                  <a:schemeClr val="tx1"/>
                </a:solidFill>
              </a:defRPr>
            </a:lvl3pPr>
            <a:lvl4pPr>
              <a:spcBef>
                <a:spcPts val="0"/>
              </a:spcBef>
              <a:spcAft>
                <a:spcPts val="1200"/>
              </a:spcAft>
              <a:buNone/>
              <a:defRPr sz="1800">
                <a:solidFill>
                  <a:schemeClr val="tx1"/>
                </a:solidFill>
              </a:defRPr>
            </a:lvl4pPr>
            <a:lvl5pPr>
              <a:spcBef>
                <a:spcPts val="0"/>
              </a:spcBef>
              <a:spcAft>
                <a:spcPts val="1200"/>
              </a:spcAft>
              <a:defRPr sz="1800">
                <a:solidFill>
                  <a:schemeClr val="tx1"/>
                </a:solidFill>
              </a:defRPr>
            </a:lvl5pPr>
          </a:lstStyle>
          <a:p>
            <a:pPr lvl="0"/>
            <a:r>
              <a:rPr lang="en-US"/>
              <a:t>Edit Master text styles</a:t>
            </a:r>
          </a:p>
        </p:txBody>
      </p:sp>
      <p:sp>
        <p:nvSpPr>
          <p:cNvPr id="6" name="Date Placeholder 7"/>
          <p:cNvSpPr>
            <a:spLocks noGrp="1"/>
          </p:cNvSpPr>
          <p:nvPr>
            <p:ph type="dt" sz="half" idx="10"/>
          </p:nvPr>
        </p:nvSpPr>
        <p:spPr/>
        <p:txBody>
          <a:bodyPr/>
          <a:lstStyle>
            <a:lvl1pPr>
              <a:defRPr>
                <a:solidFill>
                  <a:schemeClr val="tx1"/>
                </a:solidFill>
                <a:latin typeface="+mj-lt"/>
                <a:cs typeface="Arial" panose="020B0604020202020204" pitchFamily="34" charset="0"/>
              </a:defRPr>
            </a:lvl1pPr>
          </a:lstStyle>
          <a:p>
            <a:pPr>
              <a:defRPr/>
            </a:pPr>
            <a:r>
              <a:rPr lang="en-US" dirty="0"/>
              <a:t>© Institute for Fiscal Studies  </a:t>
            </a:r>
            <a:endParaRPr lang="en-GB" dirty="0"/>
          </a:p>
        </p:txBody>
      </p:sp>
      <p:sp>
        <p:nvSpPr>
          <p:cNvPr id="7" name="Footer Placeholder 4"/>
          <p:cNvSpPr>
            <a:spLocks noGrp="1"/>
          </p:cNvSpPr>
          <p:nvPr>
            <p:ph type="ftr" sz="quarter" idx="11"/>
          </p:nvPr>
        </p:nvSpPr>
        <p:spPr/>
        <p:txBody>
          <a:bodyPr/>
          <a:lstStyle>
            <a:lvl1pPr algn="l">
              <a:defRPr sz="750">
                <a:solidFill>
                  <a:schemeClr val="tx1"/>
                </a:solidFill>
                <a:latin typeface="+mj-lt"/>
              </a:defRPr>
            </a:lvl1pPr>
          </a:lstStyle>
          <a:p>
            <a:pPr>
              <a:defRPr/>
            </a:pPr>
            <a:r>
              <a:rPr lang="en-GB" dirty="0"/>
              <a:t>To include the presentation title here in all slides in the presentation, go to Insert &gt; Header &amp; Footer</a:t>
            </a:r>
          </a:p>
        </p:txBody>
      </p:sp>
      <p:pic>
        <p:nvPicPr>
          <p:cNvPr id="8" name="Picture 7">
            <a:extLst>
              <a:ext uri="{FF2B5EF4-FFF2-40B4-BE49-F238E27FC236}">
                <a16:creationId xmlns:a16="http://schemas.microsoft.com/office/drawing/2014/main" id="{300C5947-CBEC-014B-8E61-ED7F1CF50E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5339" y="1826"/>
            <a:ext cx="1656654" cy="1772811"/>
          </a:xfrm>
          <a:prstGeom prst="rect">
            <a:avLst/>
          </a:prstGeom>
        </p:spPr>
      </p:pic>
    </p:spTree>
    <p:extLst>
      <p:ext uri="{BB962C8B-B14F-4D97-AF65-F5344CB8AC3E}">
        <p14:creationId xmlns:p14="http://schemas.microsoft.com/office/powerpoint/2010/main" val="187782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Slide with Caption">
    <p:spTree>
      <p:nvGrpSpPr>
        <p:cNvPr id="1" name=""/>
        <p:cNvGrpSpPr/>
        <p:nvPr/>
      </p:nvGrpSpPr>
      <p:grpSpPr>
        <a:xfrm>
          <a:off x="0" y="0"/>
          <a:ext cx="0" cy="0"/>
          <a:chOff x="0" y="0"/>
          <a:chExt cx="0" cy="0"/>
        </a:xfrm>
      </p:grpSpPr>
      <p:cxnSp>
        <p:nvCxnSpPr>
          <p:cNvPr id="5" name="Straight Connector 4"/>
          <p:cNvCxnSpPr/>
          <p:nvPr/>
        </p:nvCxnSpPr>
        <p:spPr>
          <a:xfrm>
            <a:off x="663840" y="6300788"/>
            <a:ext cx="8578321"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63000" y="714788"/>
            <a:ext cx="6786277" cy="404728"/>
          </a:xfrm>
          <a:prstGeom prst="rect">
            <a:avLst/>
          </a:prstGeom>
        </p:spPr>
        <p:txBody>
          <a:bodyPr/>
          <a:lstStyle>
            <a:lvl1pPr algn="l">
              <a:defRPr sz="1500" b="1" baseline="0">
                <a:solidFill>
                  <a:schemeClr val="tx1"/>
                </a:solidFill>
                <a:latin typeface="+mj-lt"/>
              </a:defRPr>
            </a:lvl1pPr>
          </a:lstStyle>
          <a:p>
            <a:r>
              <a:rPr lang="en-US" dirty="0"/>
              <a:t>Click to edit Master title style</a:t>
            </a:r>
            <a:endParaRPr lang="en-GB" dirty="0"/>
          </a:p>
        </p:txBody>
      </p:sp>
      <p:sp>
        <p:nvSpPr>
          <p:cNvPr id="3" name="Content Placeholder 2"/>
          <p:cNvSpPr>
            <a:spLocks noGrp="1"/>
          </p:cNvSpPr>
          <p:nvPr>
            <p:ph idx="1"/>
          </p:nvPr>
        </p:nvSpPr>
        <p:spPr>
          <a:xfrm>
            <a:off x="662999" y="1620002"/>
            <a:ext cx="8579828" cy="3321167"/>
          </a:xfrm>
        </p:spPr>
        <p:txBody>
          <a:bodyPr>
            <a:normAutofit/>
          </a:bodyPr>
          <a:lstStyle>
            <a:lvl1pPr>
              <a:spcBef>
                <a:spcPts val="0"/>
              </a:spcBef>
              <a:spcAft>
                <a:spcPts val="1200"/>
              </a:spcAft>
              <a:defRPr sz="1200" baseline="0">
                <a:solidFill>
                  <a:schemeClr val="tx1"/>
                </a:solidFill>
                <a:latin typeface="+mj-lt"/>
              </a:defRPr>
            </a:lvl1pPr>
            <a:lvl2pPr marL="0" indent="-288000">
              <a:spcBef>
                <a:spcPts val="0"/>
              </a:spcBef>
              <a:spcAft>
                <a:spcPts val="1200"/>
              </a:spcAft>
              <a:buClr>
                <a:srgbClr val="7BAA1E"/>
              </a:buClr>
              <a:buFont typeface="Arial" pitchFamily="34" charset="0"/>
              <a:buChar char="•"/>
              <a:defRPr sz="1800" baseline="0">
                <a:solidFill>
                  <a:schemeClr val="tx1"/>
                </a:solidFill>
              </a:defRPr>
            </a:lvl2pPr>
            <a:lvl3pPr marL="288000" marR="0" indent="-576000" algn="l" defTabSz="914400" rtl="0" eaLnBrk="1" fontAlgn="auto" latinLnBrk="0" hangingPunct="1">
              <a:lnSpc>
                <a:spcPct val="100000"/>
              </a:lnSpc>
              <a:spcBef>
                <a:spcPts val="0"/>
              </a:spcBef>
              <a:spcAft>
                <a:spcPts val="1200"/>
              </a:spcAft>
              <a:buClr>
                <a:srgbClr val="7BAA1E"/>
              </a:buClr>
              <a:buSzTx/>
              <a:buFont typeface="Noto Sans" pitchFamily="34" charset="0"/>
              <a:buChar char="‒"/>
              <a:tabLst/>
              <a:defRPr sz="1800">
                <a:solidFill>
                  <a:schemeClr val="tx1"/>
                </a:solidFill>
              </a:defRPr>
            </a:lvl3pPr>
            <a:lvl4pPr>
              <a:spcBef>
                <a:spcPts val="0"/>
              </a:spcBef>
              <a:spcAft>
                <a:spcPts val="1200"/>
              </a:spcAft>
              <a:buNone/>
              <a:defRPr sz="1800">
                <a:solidFill>
                  <a:schemeClr val="tx1"/>
                </a:solidFill>
              </a:defRPr>
            </a:lvl4pPr>
            <a:lvl5pPr>
              <a:spcBef>
                <a:spcPts val="0"/>
              </a:spcBef>
              <a:spcAft>
                <a:spcPts val="1200"/>
              </a:spcAft>
              <a:defRPr sz="1800">
                <a:solidFill>
                  <a:schemeClr val="tx1"/>
                </a:solidFill>
              </a:defRPr>
            </a:lvl5pPr>
          </a:lstStyle>
          <a:p>
            <a:pPr lvl="0"/>
            <a:r>
              <a:rPr lang="en-US"/>
              <a:t>Edit Master text styles</a:t>
            </a:r>
          </a:p>
        </p:txBody>
      </p:sp>
      <p:sp>
        <p:nvSpPr>
          <p:cNvPr id="10" name="Text Placeholder 9"/>
          <p:cNvSpPr>
            <a:spLocks noGrp="1"/>
          </p:cNvSpPr>
          <p:nvPr>
            <p:ph type="body" sz="quarter" idx="13"/>
          </p:nvPr>
        </p:nvSpPr>
        <p:spPr>
          <a:xfrm>
            <a:off x="662120" y="5031168"/>
            <a:ext cx="8580880" cy="1134683"/>
          </a:xfrm>
        </p:spPr>
        <p:txBody>
          <a:bodyPr>
            <a:normAutofit/>
          </a:bodyPr>
          <a:lstStyle>
            <a:lvl1pPr>
              <a:spcAft>
                <a:spcPts val="700"/>
              </a:spcAft>
              <a:defRPr sz="1000">
                <a:solidFill>
                  <a:schemeClr val="tx1"/>
                </a:solidFill>
                <a:latin typeface="+mj-lt"/>
              </a:defRPr>
            </a:lvl1pPr>
            <a:lvl2pPr marL="0" indent="0">
              <a:spcAft>
                <a:spcPts val="700"/>
              </a:spcAft>
              <a:buFont typeface="Arial" panose="020B0604020202020204" pitchFamily="34" charset="0"/>
              <a:buNone/>
              <a:defRPr sz="1000">
                <a:latin typeface="+mj-lt"/>
              </a:defRPr>
            </a:lvl2pPr>
            <a:lvl3pPr marL="171450" indent="-171450">
              <a:spcAft>
                <a:spcPts val="700"/>
              </a:spcAft>
              <a:buFont typeface="Arial" panose="020B0604020202020204" pitchFamily="34" charset="0"/>
              <a:buChar char="•"/>
              <a:defRPr sz="1000"/>
            </a:lvl3pPr>
          </a:lstStyle>
          <a:p>
            <a:pPr lvl="0"/>
            <a:r>
              <a:rPr lang="en-US"/>
              <a:t>Edit Master text styles</a:t>
            </a:r>
          </a:p>
          <a:p>
            <a:pPr lvl="1"/>
            <a:r>
              <a:rPr lang="en-US"/>
              <a:t>Second level</a:t>
            </a:r>
          </a:p>
        </p:txBody>
      </p:sp>
      <p:sp>
        <p:nvSpPr>
          <p:cNvPr id="7" name="Date Placeholder 10"/>
          <p:cNvSpPr>
            <a:spLocks noGrp="1"/>
          </p:cNvSpPr>
          <p:nvPr>
            <p:ph type="dt" sz="half" idx="14"/>
          </p:nvPr>
        </p:nvSpPr>
        <p:spPr>
          <a:xfrm>
            <a:off x="7527529" y="6389689"/>
            <a:ext cx="1714632" cy="365125"/>
          </a:xfrm>
        </p:spPr>
        <p:txBody>
          <a:bodyPr/>
          <a:lstStyle>
            <a:lvl1pPr>
              <a:defRPr>
                <a:solidFill>
                  <a:schemeClr val="tx1"/>
                </a:solidFill>
                <a:latin typeface="+mj-lt"/>
              </a:defRPr>
            </a:lvl1pPr>
          </a:lstStyle>
          <a:p>
            <a:pPr>
              <a:defRPr/>
            </a:pPr>
            <a:r>
              <a:rPr lang="en-US" dirty="0"/>
              <a:t>© Institute for Fiscal Studies  </a:t>
            </a:r>
            <a:endParaRPr lang="en-GB" dirty="0"/>
          </a:p>
        </p:txBody>
      </p:sp>
      <p:sp>
        <p:nvSpPr>
          <p:cNvPr id="8" name="Footer Placeholder 4"/>
          <p:cNvSpPr>
            <a:spLocks noGrp="1"/>
          </p:cNvSpPr>
          <p:nvPr>
            <p:ph type="ftr" sz="quarter" idx="15"/>
          </p:nvPr>
        </p:nvSpPr>
        <p:spPr/>
        <p:txBody>
          <a:bodyPr/>
          <a:lstStyle>
            <a:lvl1pPr algn="l">
              <a:defRPr sz="750">
                <a:solidFill>
                  <a:schemeClr val="tx1"/>
                </a:solidFill>
                <a:latin typeface="+mj-lt"/>
              </a:defRPr>
            </a:lvl1pPr>
          </a:lstStyle>
          <a:p>
            <a:pPr>
              <a:defRPr/>
            </a:pPr>
            <a:r>
              <a:rPr lang="en-GB" dirty="0"/>
              <a:t>To include the presentation title here in all slides in the presentation, go to Insert &gt; Header &amp; Footer</a:t>
            </a:r>
          </a:p>
        </p:txBody>
      </p:sp>
      <p:pic>
        <p:nvPicPr>
          <p:cNvPr id="9" name="Picture 8">
            <a:extLst>
              <a:ext uri="{FF2B5EF4-FFF2-40B4-BE49-F238E27FC236}">
                <a16:creationId xmlns:a16="http://schemas.microsoft.com/office/drawing/2014/main" id="{9D9E5F65-CBA4-A740-8FA5-ED6F157959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5339" y="1826"/>
            <a:ext cx="1656654" cy="1772811"/>
          </a:xfrm>
          <a:prstGeom prst="rect">
            <a:avLst/>
          </a:prstGeom>
        </p:spPr>
      </p:pic>
    </p:spTree>
    <p:extLst>
      <p:ext uri="{BB962C8B-B14F-4D97-AF65-F5344CB8AC3E}">
        <p14:creationId xmlns:p14="http://schemas.microsoft.com/office/powerpoint/2010/main" val="2274500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Slide with notes">
    <p:spTree>
      <p:nvGrpSpPr>
        <p:cNvPr id="1" name=""/>
        <p:cNvGrpSpPr/>
        <p:nvPr/>
      </p:nvGrpSpPr>
      <p:grpSpPr>
        <a:xfrm>
          <a:off x="0" y="0"/>
          <a:ext cx="0" cy="0"/>
          <a:chOff x="0" y="0"/>
          <a:chExt cx="0" cy="0"/>
        </a:xfrm>
      </p:grpSpPr>
      <p:cxnSp>
        <p:nvCxnSpPr>
          <p:cNvPr id="5" name="Straight Connector 4"/>
          <p:cNvCxnSpPr/>
          <p:nvPr/>
        </p:nvCxnSpPr>
        <p:spPr>
          <a:xfrm>
            <a:off x="663840" y="6300788"/>
            <a:ext cx="8578321"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63000" y="714788"/>
            <a:ext cx="6786277" cy="404728"/>
          </a:xfrm>
          <a:prstGeom prst="rect">
            <a:avLst/>
          </a:prstGeom>
        </p:spPr>
        <p:txBody>
          <a:bodyPr/>
          <a:lstStyle>
            <a:lvl1pPr algn="l">
              <a:defRPr sz="1500" b="1" baseline="0">
                <a:solidFill>
                  <a:schemeClr val="tx1"/>
                </a:solidFill>
                <a:latin typeface="+mj-lt"/>
              </a:defRPr>
            </a:lvl1pPr>
          </a:lstStyle>
          <a:p>
            <a:r>
              <a:rPr lang="en-US"/>
              <a:t>Click to edit Master title style</a:t>
            </a:r>
            <a:endParaRPr lang="en-GB" dirty="0"/>
          </a:p>
        </p:txBody>
      </p:sp>
      <p:sp>
        <p:nvSpPr>
          <p:cNvPr id="3" name="Content Placeholder 2"/>
          <p:cNvSpPr>
            <a:spLocks noGrp="1"/>
          </p:cNvSpPr>
          <p:nvPr>
            <p:ph idx="1"/>
          </p:nvPr>
        </p:nvSpPr>
        <p:spPr>
          <a:xfrm>
            <a:off x="3588000" y="1620002"/>
            <a:ext cx="5655000" cy="4545849"/>
          </a:xfrm>
        </p:spPr>
        <p:txBody>
          <a:bodyPr>
            <a:normAutofit/>
          </a:bodyPr>
          <a:lstStyle>
            <a:lvl1pPr>
              <a:spcBef>
                <a:spcPts val="0"/>
              </a:spcBef>
              <a:spcAft>
                <a:spcPts val="1200"/>
              </a:spcAft>
              <a:defRPr sz="1200" baseline="0">
                <a:solidFill>
                  <a:schemeClr val="tx1"/>
                </a:solidFill>
                <a:latin typeface="+mj-lt"/>
              </a:defRPr>
            </a:lvl1pPr>
            <a:lvl2pPr marL="0" indent="-288000">
              <a:spcBef>
                <a:spcPts val="0"/>
              </a:spcBef>
              <a:spcAft>
                <a:spcPts val="1200"/>
              </a:spcAft>
              <a:buClr>
                <a:srgbClr val="7BAA1E"/>
              </a:buClr>
              <a:buFont typeface="Arial" pitchFamily="34" charset="0"/>
              <a:buChar char="•"/>
              <a:defRPr sz="1800" baseline="0">
                <a:solidFill>
                  <a:schemeClr val="tx1"/>
                </a:solidFill>
              </a:defRPr>
            </a:lvl2pPr>
            <a:lvl3pPr marL="288000" marR="0" indent="-576000" algn="l" defTabSz="914400" rtl="0" eaLnBrk="1" fontAlgn="auto" latinLnBrk="0" hangingPunct="1">
              <a:lnSpc>
                <a:spcPct val="100000"/>
              </a:lnSpc>
              <a:spcBef>
                <a:spcPts val="0"/>
              </a:spcBef>
              <a:spcAft>
                <a:spcPts val="1200"/>
              </a:spcAft>
              <a:buClr>
                <a:srgbClr val="7BAA1E"/>
              </a:buClr>
              <a:buSzTx/>
              <a:buFont typeface="Noto Sans" pitchFamily="34" charset="0"/>
              <a:buChar char="‒"/>
              <a:tabLst/>
              <a:defRPr sz="1800">
                <a:solidFill>
                  <a:schemeClr val="tx1"/>
                </a:solidFill>
              </a:defRPr>
            </a:lvl3pPr>
            <a:lvl4pPr>
              <a:spcBef>
                <a:spcPts val="0"/>
              </a:spcBef>
              <a:spcAft>
                <a:spcPts val="1200"/>
              </a:spcAft>
              <a:buNone/>
              <a:defRPr sz="1800">
                <a:solidFill>
                  <a:schemeClr val="tx1"/>
                </a:solidFill>
              </a:defRPr>
            </a:lvl4pPr>
            <a:lvl5pPr>
              <a:spcBef>
                <a:spcPts val="0"/>
              </a:spcBef>
              <a:spcAft>
                <a:spcPts val="1200"/>
              </a:spcAft>
              <a:defRPr sz="1800">
                <a:solidFill>
                  <a:schemeClr val="tx1"/>
                </a:solidFill>
              </a:defRPr>
            </a:lvl5pPr>
          </a:lstStyle>
          <a:p>
            <a:pPr lvl="0"/>
            <a:r>
              <a:rPr lang="en-US"/>
              <a:t>Edit Master text styles</a:t>
            </a:r>
          </a:p>
        </p:txBody>
      </p:sp>
      <p:sp>
        <p:nvSpPr>
          <p:cNvPr id="10" name="Text Placeholder 9"/>
          <p:cNvSpPr>
            <a:spLocks noGrp="1"/>
          </p:cNvSpPr>
          <p:nvPr>
            <p:ph type="body" sz="quarter" idx="13"/>
          </p:nvPr>
        </p:nvSpPr>
        <p:spPr>
          <a:xfrm>
            <a:off x="662120" y="1620002"/>
            <a:ext cx="2769000" cy="4545849"/>
          </a:xfrm>
        </p:spPr>
        <p:txBody>
          <a:bodyPr>
            <a:normAutofit/>
          </a:bodyPr>
          <a:lstStyle>
            <a:lvl1pPr marL="0" indent="0">
              <a:spcAft>
                <a:spcPts val="1050"/>
              </a:spcAft>
              <a:defRPr sz="1500">
                <a:solidFill>
                  <a:schemeClr val="tx1"/>
                </a:solidFill>
                <a:latin typeface="+mj-lt"/>
              </a:defRPr>
            </a:lvl1pPr>
            <a:lvl2pPr marL="0" indent="0">
              <a:spcAft>
                <a:spcPts val="1050"/>
              </a:spcAft>
              <a:buFont typeface="Arial" panose="020B0604020202020204" pitchFamily="34" charset="0"/>
              <a:buNone/>
              <a:defRPr sz="1500">
                <a:latin typeface="+mj-lt"/>
              </a:defRPr>
            </a:lvl2pPr>
            <a:lvl3pPr marL="216000" indent="-216000">
              <a:spcAft>
                <a:spcPts val="1050"/>
              </a:spcAft>
              <a:buFont typeface="Arial" panose="020B0604020202020204" pitchFamily="34" charset="0"/>
              <a:buChar char="•"/>
              <a:defRPr sz="1500">
                <a:latin typeface="+mj-lt"/>
              </a:defRPr>
            </a:lvl3pPr>
            <a:lvl4pPr marL="432000" indent="-216000">
              <a:spcAft>
                <a:spcPts val="1050"/>
              </a:spcAft>
              <a:defRPr sz="1500">
                <a:latin typeface="+mj-lt"/>
              </a:defRPr>
            </a:lvl4pPr>
            <a:lvl5pPr marL="648000" indent="-216000">
              <a:spcAft>
                <a:spcPts val="1050"/>
              </a:spcAft>
              <a:defRPr sz="1500"/>
            </a:lvl5pPr>
            <a:lvl6pPr marL="864000" indent="-216000">
              <a:spcAft>
                <a:spcPts val="1050"/>
              </a:spcAft>
              <a:defRPr sz="1500"/>
            </a:lvl6pPr>
          </a:lstStyle>
          <a:p>
            <a:pPr lvl="0"/>
            <a:r>
              <a:rPr lang="en-US"/>
              <a:t>Edit Master text styles</a:t>
            </a:r>
          </a:p>
          <a:p>
            <a:pPr lvl="1"/>
            <a:r>
              <a:rPr lang="en-US"/>
              <a:t>Second level</a:t>
            </a:r>
          </a:p>
          <a:p>
            <a:pPr lvl="2"/>
            <a:r>
              <a:rPr lang="en-US"/>
              <a:t>Third level</a:t>
            </a:r>
          </a:p>
          <a:p>
            <a:pPr lvl="3"/>
            <a:r>
              <a:rPr lang="en-US"/>
              <a:t>Fourth level</a:t>
            </a:r>
          </a:p>
        </p:txBody>
      </p:sp>
      <p:sp>
        <p:nvSpPr>
          <p:cNvPr id="7" name="Date Placeholder 10"/>
          <p:cNvSpPr>
            <a:spLocks noGrp="1"/>
          </p:cNvSpPr>
          <p:nvPr>
            <p:ph type="dt" sz="half" idx="14"/>
          </p:nvPr>
        </p:nvSpPr>
        <p:spPr/>
        <p:txBody>
          <a:bodyPr/>
          <a:lstStyle>
            <a:lvl1pPr>
              <a:defRPr>
                <a:solidFill>
                  <a:schemeClr val="tx1"/>
                </a:solidFill>
                <a:latin typeface="+mj-lt"/>
              </a:defRPr>
            </a:lvl1pPr>
          </a:lstStyle>
          <a:p>
            <a:pPr>
              <a:defRPr/>
            </a:pPr>
            <a:r>
              <a:rPr lang="en-US" dirty="0"/>
              <a:t>© Institute for Fiscal Studies  </a:t>
            </a:r>
            <a:endParaRPr lang="en-GB" dirty="0"/>
          </a:p>
        </p:txBody>
      </p:sp>
      <p:sp>
        <p:nvSpPr>
          <p:cNvPr id="8" name="Footer Placeholder 4"/>
          <p:cNvSpPr>
            <a:spLocks noGrp="1"/>
          </p:cNvSpPr>
          <p:nvPr>
            <p:ph type="ftr" sz="quarter" idx="15"/>
          </p:nvPr>
        </p:nvSpPr>
        <p:spPr/>
        <p:txBody>
          <a:bodyPr/>
          <a:lstStyle>
            <a:lvl1pPr algn="l">
              <a:defRPr sz="750">
                <a:solidFill>
                  <a:schemeClr val="tx1"/>
                </a:solidFill>
                <a:latin typeface="+mj-lt"/>
              </a:defRPr>
            </a:lvl1pPr>
          </a:lstStyle>
          <a:p>
            <a:pPr>
              <a:defRPr/>
            </a:pPr>
            <a:r>
              <a:rPr lang="en-GB" dirty="0"/>
              <a:t>To include the presentation title here in all slides in the presentation, go to Insert &gt; Header &amp; Footer</a:t>
            </a:r>
          </a:p>
        </p:txBody>
      </p:sp>
      <p:pic>
        <p:nvPicPr>
          <p:cNvPr id="9" name="Picture 8">
            <a:extLst>
              <a:ext uri="{FF2B5EF4-FFF2-40B4-BE49-F238E27FC236}">
                <a16:creationId xmlns:a16="http://schemas.microsoft.com/office/drawing/2014/main" id="{3117AD38-CF1A-AC41-B314-A6EC49AA2C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5339" y="1826"/>
            <a:ext cx="1656654" cy="1772811"/>
          </a:xfrm>
          <a:prstGeom prst="rect">
            <a:avLst/>
          </a:prstGeom>
        </p:spPr>
      </p:pic>
    </p:spTree>
    <p:extLst>
      <p:ext uri="{BB962C8B-B14F-4D97-AF65-F5344CB8AC3E}">
        <p14:creationId xmlns:p14="http://schemas.microsoft.com/office/powerpoint/2010/main" val="3811761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3" name="Straight Connector 2"/>
          <p:cNvCxnSpPr/>
          <p:nvPr/>
        </p:nvCxnSpPr>
        <p:spPr>
          <a:xfrm>
            <a:off x="663840" y="6300788"/>
            <a:ext cx="857832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tx1"/>
                </a:solidFill>
                <a:latin typeface="+mj-lt"/>
              </a:defRPr>
            </a:lvl1pPr>
          </a:lstStyle>
          <a:p>
            <a:r>
              <a:rPr lang="en-US" dirty="0"/>
              <a:t>Click to edit Master title style</a:t>
            </a:r>
            <a:endParaRPr lang="en-GB" dirty="0"/>
          </a:p>
        </p:txBody>
      </p:sp>
      <p:sp>
        <p:nvSpPr>
          <p:cNvPr id="5" name="Date Placeholder 2"/>
          <p:cNvSpPr>
            <a:spLocks noGrp="1"/>
          </p:cNvSpPr>
          <p:nvPr>
            <p:ph type="dt" sz="half" idx="10"/>
          </p:nvPr>
        </p:nvSpPr>
        <p:spPr>
          <a:xfrm>
            <a:off x="7527529" y="6389689"/>
            <a:ext cx="1714632" cy="365125"/>
          </a:xfrm>
        </p:spPr>
        <p:txBody>
          <a:bodyPr/>
          <a:lstStyle>
            <a:lvl1pPr>
              <a:defRPr>
                <a:solidFill>
                  <a:schemeClr val="tx1"/>
                </a:solidFill>
                <a:latin typeface="+mj-lt"/>
              </a:defRPr>
            </a:lvl1pPr>
          </a:lstStyle>
          <a:p>
            <a:pPr>
              <a:defRPr/>
            </a:pPr>
            <a:r>
              <a:rPr lang="en-US" dirty="0"/>
              <a:t>© Institute for Fiscal Studies  </a:t>
            </a:r>
            <a:endParaRPr lang="en-GB" dirty="0"/>
          </a:p>
        </p:txBody>
      </p:sp>
      <p:sp>
        <p:nvSpPr>
          <p:cNvPr id="6" name="Footer Placeholder 3"/>
          <p:cNvSpPr>
            <a:spLocks noGrp="1"/>
          </p:cNvSpPr>
          <p:nvPr>
            <p:ph type="ftr" sz="quarter" idx="11"/>
          </p:nvPr>
        </p:nvSpPr>
        <p:spPr/>
        <p:txBody>
          <a:bodyPr/>
          <a:lstStyle>
            <a:lvl1pPr>
              <a:defRPr>
                <a:solidFill>
                  <a:schemeClr val="tx1"/>
                </a:solidFill>
                <a:latin typeface="+mj-lt"/>
              </a:defRPr>
            </a:lvl1pPr>
          </a:lstStyle>
          <a:p>
            <a:pPr>
              <a:defRPr/>
            </a:pPr>
            <a:r>
              <a:rPr lang="en-GB" dirty="0"/>
              <a:t>To include the presentation title here in all slides in the presentation, go to Insert &gt; Header &amp; Footer</a:t>
            </a:r>
          </a:p>
        </p:txBody>
      </p:sp>
      <p:pic>
        <p:nvPicPr>
          <p:cNvPr id="8" name="Picture 7">
            <a:extLst>
              <a:ext uri="{FF2B5EF4-FFF2-40B4-BE49-F238E27FC236}">
                <a16:creationId xmlns:a16="http://schemas.microsoft.com/office/drawing/2014/main" id="{9E038180-8FEE-434C-B332-5CB5116B64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5339" y="1826"/>
            <a:ext cx="1656654" cy="1772811"/>
          </a:xfrm>
          <a:prstGeom prst="rect">
            <a:avLst/>
          </a:prstGeom>
        </p:spPr>
      </p:pic>
    </p:spTree>
    <p:extLst>
      <p:ext uri="{BB962C8B-B14F-4D97-AF65-F5344CB8AC3E}">
        <p14:creationId xmlns:p14="http://schemas.microsoft.com/office/powerpoint/2010/main" val="2532502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D970E66-361E-824F-B116-B0941FD317EA}" type="datetimeFigureOut">
              <a:rPr lang="en-US" smtClean="0"/>
              <a:t>9/24/20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A651D-8F07-6645-BDB3-14F31510B3E8}" type="slidenum">
              <a:rPr lang="en-US" smtClean="0"/>
              <a:t>‹#›</a:t>
            </a:fld>
            <a:endParaRPr lang="en-US"/>
          </a:p>
        </p:txBody>
      </p:sp>
    </p:spTree>
    <p:extLst>
      <p:ext uri="{BB962C8B-B14F-4D97-AF65-F5344CB8AC3E}">
        <p14:creationId xmlns:p14="http://schemas.microsoft.com/office/powerpoint/2010/main" val="2950196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D970E66-361E-824F-B116-B0941FD317EA}" type="datetimeFigureOut">
              <a:rPr lang="en-US" smtClean="0"/>
              <a:t>9/24/20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3A651D-8F07-6645-BDB3-14F31510B3E8}" type="slidenum">
              <a:rPr lang="en-US" smtClean="0"/>
              <a:t>‹#›</a:t>
            </a:fld>
            <a:endParaRPr lang="en-US"/>
          </a:p>
        </p:txBody>
      </p:sp>
    </p:spTree>
    <p:extLst>
      <p:ext uri="{BB962C8B-B14F-4D97-AF65-F5344CB8AC3E}">
        <p14:creationId xmlns:p14="http://schemas.microsoft.com/office/powerpoint/2010/main" val="3655927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D970E66-361E-824F-B116-B0941FD317EA}" type="datetimeFigureOut">
              <a:rPr lang="en-US" smtClean="0"/>
              <a:t>9/24/20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3A651D-8F07-6645-BDB3-14F31510B3E8}" type="slidenum">
              <a:rPr lang="en-US" smtClean="0"/>
              <a:t>‹#›</a:t>
            </a:fld>
            <a:endParaRPr lang="en-US"/>
          </a:p>
        </p:txBody>
      </p:sp>
    </p:spTree>
    <p:extLst>
      <p:ext uri="{BB962C8B-B14F-4D97-AF65-F5344CB8AC3E}">
        <p14:creationId xmlns:p14="http://schemas.microsoft.com/office/powerpoint/2010/main" val="630089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chemeClr val="accent6">
                    <a:lumMod val="75000"/>
                  </a:schemeClr>
                </a:solidFill>
              </a:defRPr>
            </a:lvl1p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fld id="{CD970E66-361E-824F-B116-B0941FD317EA}" type="datetimeFigureOut">
              <a:rPr lang="en-US" smtClean="0"/>
              <a:t>9/24/20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3A651D-8F07-6645-BDB3-14F31510B3E8}" type="slidenum">
              <a:rPr lang="en-US" smtClean="0"/>
              <a:t>‹#›</a:t>
            </a:fld>
            <a:endParaRPr lang="en-US"/>
          </a:p>
        </p:txBody>
      </p:sp>
    </p:spTree>
    <p:extLst>
      <p:ext uri="{BB962C8B-B14F-4D97-AF65-F5344CB8AC3E}">
        <p14:creationId xmlns:p14="http://schemas.microsoft.com/office/powerpoint/2010/main" val="4098851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970E66-361E-824F-B116-B0941FD317EA}" type="datetimeFigureOut">
              <a:rPr lang="en-US" smtClean="0"/>
              <a:t>9/24/20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3A651D-8F07-6645-BDB3-14F31510B3E8}" type="slidenum">
              <a:rPr lang="en-US" smtClean="0"/>
              <a:t>‹#›</a:t>
            </a:fld>
            <a:endParaRPr lang="en-US"/>
          </a:p>
        </p:txBody>
      </p:sp>
    </p:spTree>
    <p:extLst>
      <p:ext uri="{BB962C8B-B14F-4D97-AF65-F5344CB8AC3E}">
        <p14:creationId xmlns:p14="http://schemas.microsoft.com/office/powerpoint/2010/main" val="424590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D970E66-361E-824F-B116-B0941FD317EA}" type="datetimeFigureOut">
              <a:rPr lang="en-US" smtClean="0"/>
              <a:t>9/24/20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3A651D-8F07-6645-BDB3-14F31510B3E8}" type="slidenum">
              <a:rPr lang="en-US" smtClean="0"/>
              <a:t>‹#›</a:t>
            </a:fld>
            <a:endParaRPr lang="en-US"/>
          </a:p>
        </p:txBody>
      </p:sp>
    </p:spTree>
    <p:extLst>
      <p:ext uri="{BB962C8B-B14F-4D97-AF65-F5344CB8AC3E}">
        <p14:creationId xmlns:p14="http://schemas.microsoft.com/office/powerpoint/2010/main" val="1893600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D970E66-361E-824F-B116-B0941FD317EA}" type="datetimeFigureOut">
              <a:rPr lang="en-US" smtClean="0"/>
              <a:t>9/24/20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3A651D-8F07-6645-BDB3-14F31510B3E8}" type="slidenum">
              <a:rPr lang="en-US" smtClean="0"/>
              <a:t>‹#›</a:t>
            </a:fld>
            <a:endParaRPr lang="en-US"/>
          </a:p>
        </p:txBody>
      </p:sp>
    </p:spTree>
    <p:extLst>
      <p:ext uri="{BB962C8B-B14F-4D97-AF65-F5344CB8AC3E}">
        <p14:creationId xmlns:p14="http://schemas.microsoft.com/office/powerpoint/2010/main" val="2034897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970E66-361E-824F-B116-B0941FD317EA}" type="datetimeFigureOut">
              <a:rPr lang="en-US" smtClean="0"/>
              <a:t>9/24/20</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3A651D-8F07-6645-BDB3-14F31510B3E8}" type="slidenum">
              <a:rPr lang="en-US" smtClean="0"/>
              <a:t>‹#›</a:t>
            </a:fld>
            <a:endParaRPr lang="en-US"/>
          </a:p>
        </p:txBody>
      </p:sp>
    </p:spTree>
    <p:extLst>
      <p:ext uri="{BB962C8B-B14F-4D97-AF65-F5344CB8AC3E}">
        <p14:creationId xmlns:p14="http://schemas.microsoft.com/office/powerpoint/2010/main" val="3669890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3840" y="1584325"/>
            <a:ext cx="8578321" cy="4525963"/>
          </a:xfrm>
          <a:prstGeom prst="rect">
            <a:avLst/>
          </a:prstGeom>
        </p:spPr>
        <p:txBody>
          <a:bodyPr vert="horz" lIns="0" tIns="0" rIns="0" bIns="0" rtlCol="0">
            <a:noAutofit/>
          </a:bodyPr>
          <a:lstStyle/>
          <a:p>
            <a:pPr lvl="0"/>
            <a:r>
              <a:rPr lang="en-US" dirty="0"/>
              <a:t>Subheading style</a:t>
            </a:r>
          </a:p>
          <a:p>
            <a:pPr lvl="2"/>
            <a:r>
              <a:rPr lang="en-US" dirty="0"/>
              <a:t>First level bullet</a:t>
            </a:r>
          </a:p>
          <a:p>
            <a:pPr lvl="3"/>
            <a:r>
              <a:rPr lang="en-US" dirty="0"/>
              <a:t>Second level bullet</a:t>
            </a:r>
          </a:p>
          <a:p>
            <a:pPr lvl="4"/>
            <a:r>
              <a:rPr lang="en-US" dirty="0"/>
              <a:t>Third level bullet</a:t>
            </a:r>
          </a:p>
          <a:p>
            <a:pPr lvl="5"/>
            <a:r>
              <a:rPr lang="en-US" dirty="0"/>
              <a:t>Fourth level bullet</a:t>
            </a:r>
          </a:p>
          <a:p>
            <a:pPr lvl="6"/>
            <a:r>
              <a:rPr lang="en-US" dirty="0"/>
              <a:t>Fifth level bullet</a:t>
            </a:r>
          </a:p>
          <a:p>
            <a:pPr lvl="0"/>
            <a:endParaRPr lang="en-GB" dirty="0"/>
          </a:p>
        </p:txBody>
      </p:sp>
      <p:sp>
        <p:nvSpPr>
          <p:cNvPr id="4" name="Date Placeholder 3"/>
          <p:cNvSpPr>
            <a:spLocks noGrp="1"/>
          </p:cNvSpPr>
          <p:nvPr>
            <p:ph type="dt" sz="half" idx="2"/>
          </p:nvPr>
        </p:nvSpPr>
        <p:spPr>
          <a:xfrm>
            <a:off x="7527529" y="6389689"/>
            <a:ext cx="1714632" cy="365125"/>
          </a:xfrm>
          <a:prstGeom prst="rect">
            <a:avLst/>
          </a:prstGeom>
        </p:spPr>
        <p:txBody>
          <a:bodyPr vert="horz" wrap="square" lIns="0" tIns="0" rIns="0" bIns="0" numCol="1" anchor="t" anchorCtr="0" compatLnSpc="1">
            <a:prstTxWarp prst="textNoShape">
              <a:avLst/>
            </a:prstTxWarp>
          </a:bodyPr>
          <a:lstStyle>
            <a:lvl1pPr algn="r">
              <a:defRPr sz="700">
                <a:solidFill>
                  <a:schemeClr val="tx2"/>
                </a:solidFill>
                <a:latin typeface="+mj-lt"/>
              </a:defRPr>
            </a:lvl1pPr>
          </a:lstStyle>
          <a:p>
            <a:pPr>
              <a:defRPr/>
            </a:pPr>
            <a:r>
              <a:rPr lang="en-US"/>
              <a:t>© Institute for Fiscal Studies  </a:t>
            </a:r>
            <a:endParaRPr lang="en-GB"/>
          </a:p>
        </p:txBody>
      </p:sp>
      <p:sp>
        <p:nvSpPr>
          <p:cNvPr id="5" name="Footer Placeholder 4"/>
          <p:cNvSpPr>
            <a:spLocks noGrp="1"/>
          </p:cNvSpPr>
          <p:nvPr>
            <p:ph type="ftr" sz="quarter" idx="3"/>
          </p:nvPr>
        </p:nvSpPr>
        <p:spPr>
          <a:xfrm>
            <a:off x="663840" y="6389689"/>
            <a:ext cx="3136900" cy="365125"/>
          </a:xfrm>
          <a:prstGeom prst="rect">
            <a:avLst/>
          </a:prstGeom>
        </p:spPr>
        <p:txBody>
          <a:bodyPr vert="horz" lIns="0" tIns="0" rIns="0" bIns="0" rtlCol="0" anchor="t" anchorCtr="0"/>
          <a:lstStyle>
            <a:lvl1pPr algn="l" fontAlgn="auto">
              <a:spcBef>
                <a:spcPts val="0"/>
              </a:spcBef>
              <a:spcAft>
                <a:spcPts val="0"/>
              </a:spcAft>
              <a:defRPr sz="750" dirty="0">
                <a:solidFill>
                  <a:schemeClr val="tx2"/>
                </a:solidFill>
                <a:latin typeface="+mj-lt"/>
                <a:cs typeface="+mn-cs"/>
              </a:defRPr>
            </a:lvl1pPr>
          </a:lstStyle>
          <a:p>
            <a:pPr>
              <a:defRPr/>
            </a:pPr>
            <a:r>
              <a:rPr lang="en-GB"/>
              <a:t>To include the presentation title here in all slides in the presentation, go to Insert &gt; Header &amp; Footer</a:t>
            </a:r>
          </a:p>
        </p:txBody>
      </p:sp>
      <p:sp>
        <p:nvSpPr>
          <p:cNvPr id="6" name="Slide Number Placeholder 5"/>
          <p:cNvSpPr>
            <a:spLocks noGrp="1"/>
          </p:cNvSpPr>
          <p:nvPr>
            <p:ph type="sldNum" sz="quarter" idx="4"/>
          </p:nvPr>
        </p:nvSpPr>
        <p:spPr>
          <a:xfrm>
            <a:off x="5109502" y="6389689"/>
            <a:ext cx="2311400" cy="365125"/>
          </a:xfrm>
          <a:prstGeom prst="rect">
            <a:avLst/>
          </a:prstGeom>
        </p:spPr>
        <p:txBody>
          <a:bodyPr vert="horz" lIns="0" tIns="0" rIns="0" bIns="0" rtlCol="0" anchor="t" anchorCtr="0"/>
          <a:lstStyle>
            <a:lvl1pPr algn="r" fontAlgn="auto">
              <a:spcBef>
                <a:spcPts val="0"/>
              </a:spcBef>
              <a:spcAft>
                <a:spcPts val="0"/>
              </a:spcAft>
              <a:defRPr sz="750">
                <a:solidFill>
                  <a:schemeClr val="tx2"/>
                </a:solidFill>
                <a:latin typeface="+mj-lt"/>
                <a:cs typeface="+mn-cs"/>
              </a:defRPr>
            </a:lvl1pPr>
          </a:lstStyle>
          <a:p>
            <a:pPr>
              <a:defRPr/>
            </a:pPr>
            <a:fld id="{83232714-8D43-4D74-8955-E5D8D11E98CA}" type="slidenum">
              <a:rPr lang="en-GB" smtClean="0"/>
              <a:pPr>
                <a:defRPr/>
              </a:pPr>
              <a:t>‹#›</a:t>
            </a:fld>
            <a:endParaRPr lang="en-GB" dirty="0"/>
          </a:p>
        </p:txBody>
      </p:sp>
      <p:sp>
        <p:nvSpPr>
          <p:cNvPr id="1030" name="Title Placeholder 7"/>
          <p:cNvSpPr>
            <a:spLocks noGrp="1"/>
          </p:cNvSpPr>
          <p:nvPr>
            <p:ph type="title"/>
          </p:nvPr>
        </p:nvSpPr>
        <p:spPr bwMode="auto">
          <a:xfrm>
            <a:off x="662121" y="627063"/>
            <a:ext cx="6942798" cy="785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GB"/>
          </a:p>
        </p:txBody>
      </p:sp>
    </p:spTree>
    <p:extLst>
      <p:ext uri="{BB962C8B-B14F-4D97-AF65-F5344CB8AC3E}">
        <p14:creationId xmlns:p14="http://schemas.microsoft.com/office/powerpoint/2010/main" val="194868198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sldNum="0" hdr="0"/>
  <p:txStyles>
    <p:titleStyle>
      <a:lvl1pPr algn="l" rtl="0" eaLnBrk="1" fontAlgn="base" hangingPunct="1">
        <a:spcBef>
          <a:spcPct val="0"/>
        </a:spcBef>
        <a:spcAft>
          <a:spcPct val="0"/>
        </a:spcAft>
        <a:defRPr sz="2200" b="1" kern="1200">
          <a:solidFill>
            <a:schemeClr val="accent2"/>
          </a:solidFill>
          <a:latin typeface="+mj-lt"/>
          <a:ea typeface="+mj-ea"/>
          <a:cs typeface="+mj-cs"/>
        </a:defRPr>
      </a:lvl1pPr>
      <a:lvl2pPr algn="l" rtl="0" eaLnBrk="1" fontAlgn="base" hangingPunct="1">
        <a:spcBef>
          <a:spcPct val="0"/>
        </a:spcBef>
        <a:spcAft>
          <a:spcPct val="0"/>
        </a:spcAft>
        <a:defRPr sz="2200" b="1">
          <a:solidFill>
            <a:schemeClr val="accent2"/>
          </a:solidFill>
          <a:latin typeface="Noto Sans" pitchFamily="34" charset="0"/>
        </a:defRPr>
      </a:lvl2pPr>
      <a:lvl3pPr algn="l" rtl="0" eaLnBrk="1" fontAlgn="base" hangingPunct="1">
        <a:spcBef>
          <a:spcPct val="0"/>
        </a:spcBef>
        <a:spcAft>
          <a:spcPct val="0"/>
        </a:spcAft>
        <a:defRPr sz="2200" b="1">
          <a:solidFill>
            <a:schemeClr val="accent2"/>
          </a:solidFill>
          <a:latin typeface="Noto Sans" pitchFamily="34" charset="0"/>
        </a:defRPr>
      </a:lvl3pPr>
      <a:lvl4pPr algn="l" rtl="0" eaLnBrk="1" fontAlgn="base" hangingPunct="1">
        <a:spcBef>
          <a:spcPct val="0"/>
        </a:spcBef>
        <a:spcAft>
          <a:spcPct val="0"/>
        </a:spcAft>
        <a:defRPr sz="2200" b="1">
          <a:solidFill>
            <a:schemeClr val="accent2"/>
          </a:solidFill>
          <a:latin typeface="Noto Sans" pitchFamily="34" charset="0"/>
        </a:defRPr>
      </a:lvl4pPr>
      <a:lvl5pPr algn="l" rtl="0" eaLnBrk="1" fontAlgn="base" hangingPunct="1">
        <a:spcBef>
          <a:spcPct val="0"/>
        </a:spcBef>
        <a:spcAft>
          <a:spcPct val="0"/>
        </a:spcAft>
        <a:defRPr sz="2200" b="1">
          <a:solidFill>
            <a:schemeClr val="accent2"/>
          </a:solidFill>
          <a:latin typeface="Noto Sans" pitchFamily="34" charset="0"/>
        </a:defRPr>
      </a:lvl5pPr>
      <a:lvl6pPr marL="457200" algn="l" rtl="0" eaLnBrk="1" fontAlgn="base" hangingPunct="1">
        <a:spcBef>
          <a:spcPct val="0"/>
        </a:spcBef>
        <a:spcAft>
          <a:spcPct val="0"/>
        </a:spcAft>
        <a:defRPr sz="2200" b="1">
          <a:solidFill>
            <a:schemeClr val="accent2"/>
          </a:solidFill>
          <a:latin typeface="Noto Sans" pitchFamily="34" charset="0"/>
        </a:defRPr>
      </a:lvl6pPr>
      <a:lvl7pPr marL="914400" algn="l" rtl="0" eaLnBrk="1" fontAlgn="base" hangingPunct="1">
        <a:spcBef>
          <a:spcPct val="0"/>
        </a:spcBef>
        <a:spcAft>
          <a:spcPct val="0"/>
        </a:spcAft>
        <a:defRPr sz="2200" b="1">
          <a:solidFill>
            <a:schemeClr val="accent2"/>
          </a:solidFill>
          <a:latin typeface="Noto Sans" pitchFamily="34" charset="0"/>
        </a:defRPr>
      </a:lvl7pPr>
      <a:lvl8pPr marL="1371600" algn="l" rtl="0" eaLnBrk="1" fontAlgn="base" hangingPunct="1">
        <a:spcBef>
          <a:spcPct val="0"/>
        </a:spcBef>
        <a:spcAft>
          <a:spcPct val="0"/>
        </a:spcAft>
        <a:defRPr sz="2200" b="1">
          <a:solidFill>
            <a:schemeClr val="accent2"/>
          </a:solidFill>
          <a:latin typeface="Noto Sans" pitchFamily="34" charset="0"/>
        </a:defRPr>
      </a:lvl8pPr>
      <a:lvl9pPr marL="1828800" algn="l" rtl="0" eaLnBrk="1" fontAlgn="base" hangingPunct="1">
        <a:spcBef>
          <a:spcPct val="0"/>
        </a:spcBef>
        <a:spcAft>
          <a:spcPct val="0"/>
        </a:spcAft>
        <a:defRPr sz="2200" b="1">
          <a:solidFill>
            <a:schemeClr val="accent2"/>
          </a:solidFill>
          <a:latin typeface="Noto Sans" pitchFamily="34" charset="0"/>
        </a:defRPr>
      </a:lvl9pPr>
    </p:titleStyle>
    <p:bodyStyle>
      <a:lvl1pPr algn="l" rtl="0" eaLnBrk="1" fontAlgn="base" hangingPunct="1">
        <a:lnSpc>
          <a:spcPct val="110000"/>
        </a:lnSpc>
        <a:spcBef>
          <a:spcPts val="800"/>
        </a:spcBef>
        <a:spcAft>
          <a:spcPts val="800"/>
        </a:spcAft>
        <a:buFont typeface="Arial" charset="0"/>
        <a:defRPr lang="en-GB" b="1" kern="1200" dirty="0">
          <a:solidFill>
            <a:schemeClr val="tx1"/>
          </a:solidFill>
          <a:latin typeface="+mj-lt"/>
          <a:ea typeface="+mj-ea"/>
          <a:cs typeface="+mj-cs"/>
        </a:defRPr>
      </a:lvl1pPr>
      <a:lvl2pPr algn="l" rtl="0" eaLnBrk="1" fontAlgn="base" hangingPunct="1">
        <a:lnSpc>
          <a:spcPct val="110000"/>
        </a:lnSpc>
        <a:spcBef>
          <a:spcPct val="0"/>
        </a:spcBef>
        <a:spcAft>
          <a:spcPts val="1200"/>
        </a:spcAft>
        <a:buFont typeface="Arial" charset="0"/>
        <a:defRPr kern="1200">
          <a:solidFill>
            <a:schemeClr val="tx1"/>
          </a:solidFill>
          <a:latin typeface="+mn-lt"/>
          <a:ea typeface="+mn-ea"/>
          <a:cs typeface="+mn-cs"/>
        </a:defRPr>
      </a:lvl2pPr>
      <a:lvl3pPr marL="287338" indent="-287338" algn="l" rtl="0" eaLnBrk="1" fontAlgn="base" hangingPunct="1">
        <a:lnSpc>
          <a:spcPct val="110000"/>
        </a:lnSpc>
        <a:spcBef>
          <a:spcPct val="0"/>
        </a:spcBef>
        <a:spcAft>
          <a:spcPts val="800"/>
        </a:spcAft>
        <a:buClr>
          <a:schemeClr val="accent2"/>
        </a:buClr>
        <a:buFont typeface="Arial" charset="0"/>
        <a:buChar char="•"/>
        <a:defRPr kern="1200">
          <a:solidFill>
            <a:schemeClr val="tx1"/>
          </a:solidFill>
          <a:latin typeface="+mj-lt"/>
          <a:ea typeface="+mn-ea"/>
          <a:cs typeface="+mn-cs"/>
        </a:defRPr>
      </a:lvl3pPr>
      <a:lvl4pPr marL="574675" indent="-287338" algn="l" rtl="0" eaLnBrk="1" fontAlgn="base" hangingPunct="1">
        <a:lnSpc>
          <a:spcPct val="110000"/>
        </a:lnSpc>
        <a:spcBef>
          <a:spcPct val="0"/>
        </a:spcBef>
        <a:spcAft>
          <a:spcPts val="800"/>
        </a:spcAft>
        <a:buClr>
          <a:schemeClr val="accent2"/>
        </a:buClr>
        <a:buFont typeface="Arial" charset="0"/>
        <a:buChar char="–"/>
        <a:defRPr kern="1200">
          <a:solidFill>
            <a:schemeClr val="tx1"/>
          </a:solidFill>
          <a:latin typeface="+mj-lt"/>
          <a:ea typeface="+mn-ea"/>
          <a:cs typeface="+mn-cs"/>
        </a:defRPr>
      </a:lvl4pPr>
      <a:lvl5pPr marL="863600" indent="-287338" algn="l" rtl="0" eaLnBrk="1" fontAlgn="base" hangingPunct="1">
        <a:lnSpc>
          <a:spcPct val="110000"/>
        </a:lnSpc>
        <a:spcBef>
          <a:spcPct val="0"/>
        </a:spcBef>
        <a:spcAft>
          <a:spcPts val="800"/>
        </a:spcAft>
        <a:buClr>
          <a:schemeClr val="accent2"/>
        </a:buClr>
        <a:buFont typeface="Arial" charset="0"/>
        <a:buChar char="–"/>
        <a:defRPr kern="1200">
          <a:solidFill>
            <a:schemeClr val="tx1"/>
          </a:solidFill>
          <a:latin typeface="+mj-lt"/>
          <a:ea typeface="+mn-ea"/>
          <a:cs typeface="+mn-cs"/>
        </a:defRPr>
      </a:lvl5pPr>
      <a:lvl6pPr marL="1152000" indent="-288000" algn="l" defTabSz="914400" rtl="0" eaLnBrk="1" latinLnBrk="0" hangingPunct="1">
        <a:lnSpc>
          <a:spcPct val="110000"/>
        </a:lnSpc>
        <a:spcBef>
          <a:spcPts val="0"/>
        </a:spcBef>
        <a:spcAft>
          <a:spcPts val="800"/>
        </a:spcAft>
        <a:buClr>
          <a:schemeClr val="accent2"/>
        </a:buClr>
        <a:buFont typeface="Arial" panose="020B0604020202020204" pitchFamily="34" charset="0"/>
        <a:buChar char="–"/>
        <a:defRPr sz="1800" kern="1200" baseline="0">
          <a:solidFill>
            <a:schemeClr val="tx1"/>
          </a:solidFill>
          <a:latin typeface="+mj-lt"/>
          <a:ea typeface="+mn-ea"/>
          <a:cs typeface="+mn-cs"/>
        </a:defRPr>
      </a:lvl6pPr>
      <a:lvl7pPr marL="1440000" indent="-288000" algn="l" defTabSz="914400" rtl="0" eaLnBrk="1" latinLnBrk="0" hangingPunct="1">
        <a:lnSpc>
          <a:spcPct val="110000"/>
        </a:lnSpc>
        <a:spcBef>
          <a:spcPts val="0"/>
        </a:spcBef>
        <a:spcAft>
          <a:spcPts val="800"/>
        </a:spcAft>
        <a:buClr>
          <a:schemeClr val="accent2"/>
        </a:buClr>
        <a:buFont typeface="Arial" panose="020B0604020202020204" pitchFamily="34" charset="0"/>
        <a:buChar char="–"/>
        <a:defRPr sz="1800" kern="1200" baseline="0">
          <a:solidFill>
            <a:schemeClr val="tx1"/>
          </a:solidFill>
          <a:latin typeface="+mj-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hyperlink" Target="https://www.ifs.org.uk/inequality/"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9F417-2E1A-4248-ABC3-5814F620B04B}"/>
              </a:ext>
            </a:extLst>
          </p:cNvPr>
          <p:cNvSpPr>
            <a:spLocks noGrp="1"/>
          </p:cNvSpPr>
          <p:nvPr>
            <p:ph type="ctrTitle"/>
          </p:nvPr>
        </p:nvSpPr>
        <p:spPr>
          <a:xfrm>
            <a:off x="609719" y="868362"/>
            <a:ext cx="8420100" cy="2387600"/>
          </a:xfrm>
        </p:spPr>
        <p:txBody>
          <a:bodyPr>
            <a:normAutofit/>
          </a:bodyPr>
          <a:lstStyle/>
          <a:p>
            <a:r>
              <a:rPr lang="en-GB" sz="5400" dirty="0"/>
              <a:t>Inequalities and wage progression in low-skilled jobs </a:t>
            </a:r>
            <a:endParaRPr lang="en-US" sz="5400" dirty="0">
              <a:solidFill>
                <a:schemeClr val="accent6">
                  <a:lumMod val="75000"/>
                </a:schemeClr>
              </a:solidFill>
            </a:endParaRPr>
          </a:p>
        </p:txBody>
      </p:sp>
      <p:sp>
        <p:nvSpPr>
          <p:cNvPr id="3" name="Subtitle 2">
            <a:extLst>
              <a:ext uri="{FF2B5EF4-FFF2-40B4-BE49-F238E27FC236}">
                <a16:creationId xmlns:a16="http://schemas.microsoft.com/office/drawing/2014/main" id="{7268BBCE-A799-3D4B-9CF8-93FB77E312F6}"/>
              </a:ext>
            </a:extLst>
          </p:cNvPr>
          <p:cNvSpPr>
            <a:spLocks noGrp="1"/>
          </p:cNvSpPr>
          <p:nvPr>
            <p:ph type="subTitle" idx="1"/>
          </p:nvPr>
        </p:nvSpPr>
        <p:spPr>
          <a:xfrm>
            <a:off x="1105019" y="3193144"/>
            <a:ext cx="7429500" cy="1655762"/>
          </a:xfrm>
        </p:spPr>
        <p:txBody>
          <a:bodyPr anchor="ctr">
            <a:normAutofit/>
          </a:bodyPr>
          <a:lstStyle/>
          <a:p>
            <a:r>
              <a:rPr lang="en-US" dirty="0"/>
              <a:t>Rachel Griffith</a:t>
            </a:r>
          </a:p>
        </p:txBody>
      </p:sp>
      <p:pic>
        <p:nvPicPr>
          <p:cNvPr id="9" name="Picture 8">
            <a:extLst>
              <a:ext uri="{FF2B5EF4-FFF2-40B4-BE49-F238E27FC236}">
                <a16:creationId xmlns:a16="http://schemas.microsoft.com/office/drawing/2014/main" id="{51A43F2D-F6FB-5A48-96D6-25982443C8E0}"/>
              </a:ext>
            </a:extLst>
          </p:cNvPr>
          <p:cNvPicPr>
            <a:picLocks noChangeAspect="1"/>
          </p:cNvPicPr>
          <p:nvPr/>
        </p:nvPicPr>
        <p:blipFill>
          <a:blip r:embed="rId3"/>
          <a:stretch>
            <a:fillRect/>
          </a:stretch>
        </p:blipFill>
        <p:spPr>
          <a:xfrm>
            <a:off x="450642" y="4848906"/>
            <a:ext cx="2707065" cy="908473"/>
          </a:xfrm>
          <a:prstGeom prst="rect">
            <a:avLst/>
          </a:prstGeom>
        </p:spPr>
      </p:pic>
      <p:pic>
        <p:nvPicPr>
          <p:cNvPr id="11" name="Picture 10">
            <a:extLst>
              <a:ext uri="{FF2B5EF4-FFF2-40B4-BE49-F238E27FC236}">
                <a16:creationId xmlns:a16="http://schemas.microsoft.com/office/drawing/2014/main" id="{AF6D2324-5D60-984F-A91F-46860A0CF9A8}"/>
              </a:ext>
            </a:extLst>
          </p:cNvPr>
          <p:cNvPicPr>
            <a:picLocks noChangeAspect="1"/>
          </p:cNvPicPr>
          <p:nvPr/>
        </p:nvPicPr>
        <p:blipFill>
          <a:blip r:embed="rId4"/>
          <a:stretch>
            <a:fillRect/>
          </a:stretch>
        </p:blipFill>
        <p:spPr>
          <a:xfrm>
            <a:off x="6616309" y="4989711"/>
            <a:ext cx="2624554" cy="602357"/>
          </a:xfrm>
          <a:prstGeom prst="rect">
            <a:avLst/>
          </a:prstGeom>
        </p:spPr>
      </p:pic>
    </p:spTree>
    <p:extLst>
      <p:ext uri="{BB962C8B-B14F-4D97-AF65-F5344CB8AC3E}">
        <p14:creationId xmlns:p14="http://schemas.microsoft.com/office/powerpoint/2010/main" val="545525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9E64A-D322-684D-A323-BFE15DDAEEDE}"/>
              </a:ext>
            </a:extLst>
          </p:cNvPr>
          <p:cNvSpPr>
            <a:spLocks noGrp="1"/>
          </p:cNvSpPr>
          <p:nvPr>
            <p:ph type="ctrTitle"/>
          </p:nvPr>
        </p:nvSpPr>
        <p:spPr>
          <a:xfrm>
            <a:off x="925602" y="4077073"/>
            <a:ext cx="5554570" cy="437977"/>
          </a:xfrm>
        </p:spPr>
        <p:txBody>
          <a:bodyPr/>
          <a:lstStyle/>
          <a:p>
            <a:r>
              <a:rPr lang="en-US" dirty="0">
                <a:latin typeface="Tablet Gothic" panose="02000503000000020004" pitchFamily="50" charset="0"/>
              </a:rPr>
              <a:t>Introducing the IFS Deaton Review</a:t>
            </a:r>
          </a:p>
        </p:txBody>
      </p:sp>
      <p:sp>
        <p:nvSpPr>
          <p:cNvPr id="3" name="Rectangle 2"/>
          <p:cNvSpPr/>
          <p:nvPr/>
        </p:nvSpPr>
        <p:spPr>
          <a:xfrm>
            <a:off x="793276" y="4656040"/>
            <a:ext cx="6178358" cy="584775"/>
          </a:xfrm>
          <a:prstGeom prst="rect">
            <a:avLst/>
          </a:prstGeom>
        </p:spPr>
        <p:txBody>
          <a:bodyPr wrap="none">
            <a:spAutoFit/>
          </a:bodyPr>
          <a:lstStyle/>
          <a:p>
            <a:r>
              <a:rPr lang="en-GB" sz="3200" b="1" dirty="0">
                <a:latin typeface="Tablet Gothic" panose="02000503000000020004"/>
                <a:hlinkClick r:id="rId3"/>
              </a:rPr>
              <a:t>https://</a:t>
            </a:r>
            <a:r>
              <a:rPr lang="en-GB" sz="3200" b="1" dirty="0" err="1">
                <a:latin typeface="Tablet Gothic" panose="02000503000000020004"/>
                <a:hlinkClick r:id="rId3"/>
              </a:rPr>
              <a:t>www.ifs.org.uk</a:t>
            </a:r>
            <a:r>
              <a:rPr lang="en-GB" sz="3200" b="1" dirty="0">
                <a:latin typeface="Tablet Gothic" panose="02000503000000020004"/>
                <a:hlinkClick r:id="rId3"/>
              </a:rPr>
              <a:t>/inequality/</a:t>
            </a:r>
            <a:endParaRPr lang="en-GB" sz="3200" b="1" dirty="0">
              <a:latin typeface="Tablet Gothic" panose="02000503000000020004"/>
            </a:endParaRPr>
          </a:p>
        </p:txBody>
      </p:sp>
    </p:spTree>
    <p:extLst>
      <p:ext uri="{BB962C8B-B14F-4D97-AF65-F5344CB8AC3E}">
        <p14:creationId xmlns:p14="http://schemas.microsoft.com/office/powerpoint/2010/main" val="662725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536A03-2313-2C46-A3EE-F504AD1AE164}"/>
              </a:ext>
            </a:extLst>
          </p:cNvPr>
          <p:cNvPicPr>
            <a:picLocks noChangeAspect="1"/>
          </p:cNvPicPr>
          <p:nvPr/>
        </p:nvPicPr>
        <p:blipFill>
          <a:blip r:embed="rId3">
            <a:alphaModFix amt="70000"/>
          </a:blip>
          <a:stretch>
            <a:fillRect/>
          </a:stretch>
        </p:blipFill>
        <p:spPr>
          <a:xfrm>
            <a:off x="5286895" y="2255520"/>
            <a:ext cx="4619105" cy="4619105"/>
          </a:xfrm>
          <a:prstGeom prst="rect">
            <a:avLst/>
          </a:prstGeom>
        </p:spPr>
      </p:pic>
      <p:sp>
        <p:nvSpPr>
          <p:cNvPr id="3" name="TextBox 2">
            <a:extLst>
              <a:ext uri="{FF2B5EF4-FFF2-40B4-BE49-F238E27FC236}">
                <a16:creationId xmlns:a16="http://schemas.microsoft.com/office/drawing/2014/main" id="{31576675-2858-1441-AF6B-6F7BE370863B}"/>
              </a:ext>
            </a:extLst>
          </p:cNvPr>
          <p:cNvSpPr txBox="1"/>
          <p:nvPr/>
        </p:nvSpPr>
        <p:spPr>
          <a:xfrm>
            <a:off x="681037" y="1365497"/>
            <a:ext cx="4619105" cy="5016758"/>
          </a:xfrm>
          <a:prstGeom prst="rect">
            <a:avLst/>
          </a:prstGeom>
          <a:noFill/>
        </p:spPr>
        <p:txBody>
          <a:bodyPr wrap="square" rtlCol="0">
            <a:spAutoFit/>
          </a:bodyPr>
          <a:lstStyle/>
          <a:p>
            <a:r>
              <a:rPr lang="en-GB" sz="2000" dirty="0"/>
              <a:t>“In Britain at the beginning of the 19th century, inequality was vast compared with today. Wages were stagnant and would remain so for half a century. Profits were rising ...</a:t>
            </a:r>
          </a:p>
          <a:p>
            <a:endParaRPr lang="en-GB" sz="2000" dirty="0"/>
          </a:p>
          <a:p>
            <a:r>
              <a:rPr lang="en-GB" sz="2000" dirty="0"/>
              <a:t>Yet by century’s end reforms led to reduced fortunes of the aristocrats, extended political inclusion, wage began to rise and mortality started to fall</a:t>
            </a:r>
          </a:p>
          <a:p>
            <a:endParaRPr lang="en-GB" sz="2000" dirty="0"/>
          </a:p>
          <a:p>
            <a:r>
              <a:rPr lang="en-GB" sz="2000" dirty="0"/>
              <a:t>All of this happened without a collapse of the state, without a war, or a pandemic, through gradual change in institutions that slowly gave way to the demands of those who had been left behind.</a:t>
            </a:r>
          </a:p>
        </p:txBody>
      </p:sp>
      <p:sp>
        <p:nvSpPr>
          <p:cNvPr id="7" name="TextBox 6">
            <a:extLst>
              <a:ext uri="{FF2B5EF4-FFF2-40B4-BE49-F238E27FC236}">
                <a16:creationId xmlns:a16="http://schemas.microsoft.com/office/drawing/2014/main" id="{67FBDC08-0C57-0742-A71C-AD567F47B98F}"/>
              </a:ext>
            </a:extLst>
          </p:cNvPr>
          <p:cNvSpPr txBox="1"/>
          <p:nvPr/>
        </p:nvSpPr>
        <p:spPr>
          <a:xfrm>
            <a:off x="5436526" y="6403569"/>
            <a:ext cx="4381905" cy="646331"/>
          </a:xfrm>
          <a:prstGeom prst="rect">
            <a:avLst/>
          </a:prstGeom>
          <a:noFill/>
        </p:spPr>
        <p:txBody>
          <a:bodyPr wrap="none" rtlCol="0">
            <a:spAutoFit/>
          </a:bodyPr>
          <a:lstStyle/>
          <a:p>
            <a:r>
              <a:rPr lang="en-GB" dirty="0">
                <a:solidFill>
                  <a:schemeClr val="bg1"/>
                </a:solidFill>
              </a:rPr>
              <a:t>Angus Deaton, Nobel Laureate in Economics</a:t>
            </a:r>
            <a:endParaRPr lang="en-GB" dirty="0"/>
          </a:p>
          <a:p>
            <a:endParaRPr lang="en-US" dirty="0"/>
          </a:p>
        </p:txBody>
      </p:sp>
      <p:sp>
        <p:nvSpPr>
          <p:cNvPr id="9" name="Title 8">
            <a:extLst>
              <a:ext uri="{FF2B5EF4-FFF2-40B4-BE49-F238E27FC236}">
                <a16:creationId xmlns:a16="http://schemas.microsoft.com/office/drawing/2014/main" id="{943E4F48-1D4E-A74C-B8FF-5A61AD9BCFA3}"/>
              </a:ext>
            </a:extLst>
          </p:cNvPr>
          <p:cNvSpPr>
            <a:spLocks noGrp="1"/>
          </p:cNvSpPr>
          <p:nvPr>
            <p:ph type="title"/>
          </p:nvPr>
        </p:nvSpPr>
        <p:spPr/>
        <p:txBody>
          <a:bodyPr/>
          <a:lstStyle/>
          <a:p>
            <a:r>
              <a:rPr lang="en-US" dirty="0"/>
              <a:t>Can policy address these inequalities?</a:t>
            </a:r>
          </a:p>
        </p:txBody>
      </p:sp>
    </p:spTree>
    <p:extLst>
      <p:ext uri="{BB962C8B-B14F-4D97-AF65-F5344CB8AC3E}">
        <p14:creationId xmlns:p14="http://schemas.microsoft.com/office/powerpoint/2010/main" val="1907112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EE87-DE72-544B-9E1C-DF5EA47D3673}"/>
              </a:ext>
            </a:extLst>
          </p:cNvPr>
          <p:cNvSpPr>
            <a:spLocks noGrp="1"/>
          </p:cNvSpPr>
          <p:nvPr>
            <p:ph type="title"/>
          </p:nvPr>
        </p:nvSpPr>
        <p:spPr/>
        <p:txBody>
          <a:bodyPr/>
          <a:lstStyle/>
          <a:p>
            <a:r>
              <a:rPr lang="en-US" dirty="0"/>
              <a:t>Focus in this talk is on jobs</a:t>
            </a:r>
          </a:p>
        </p:txBody>
      </p:sp>
      <p:sp>
        <p:nvSpPr>
          <p:cNvPr id="3" name="Content Placeholder 2">
            <a:extLst>
              <a:ext uri="{FF2B5EF4-FFF2-40B4-BE49-F238E27FC236}">
                <a16:creationId xmlns:a16="http://schemas.microsoft.com/office/drawing/2014/main" id="{145E37EF-8925-7B43-9619-9779845C0DCE}"/>
              </a:ext>
            </a:extLst>
          </p:cNvPr>
          <p:cNvSpPr>
            <a:spLocks noGrp="1"/>
          </p:cNvSpPr>
          <p:nvPr>
            <p:ph idx="1"/>
          </p:nvPr>
        </p:nvSpPr>
        <p:spPr/>
        <p:txBody>
          <a:bodyPr/>
          <a:lstStyle/>
          <a:p>
            <a:r>
              <a:rPr lang="en-US" dirty="0"/>
              <a:t>While income is not the only inequality</a:t>
            </a:r>
          </a:p>
          <a:p>
            <a:pPr lvl="1"/>
            <a:r>
              <a:rPr lang="en-US" dirty="0"/>
              <a:t>it is an important one</a:t>
            </a:r>
          </a:p>
          <a:p>
            <a:pPr lvl="1"/>
            <a:r>
              <a:rPr lang="en-US" dirty="0"/>
              <a:t>and a good job might matter for more reasons than just the wage, a good job might also mean greater participation in society, the satisfaction of meaningful and gainful employment, affect child outcomes, etc.</a:t>
            </a:r>
          </a:p>
          <a:p>
            <a:r>
              <a:rPr lang="en-US" dirty="0"/>
              <a:t>We can tax top incomes and corporations to redistribute through the tax and benefit system</a:t>
            </a:r>
          </a:p>
          <a:p>
            <a:pPr lvl="1"/>
            <a:r>
              <a:rPr lang="en-US" dirty="0"/>
              <a:t>but that is not enough</a:t>
            </a:r>
          </a:p>
          <a:p>
            <a:pPr lvl="1"/>
            <a:r>
              <a:rPr lang="en-US" dirty="0"/>
              <a:t>what other policies do we need to address these inequalities?</a:t>
            </a:r>
          </a:p>
        </p:txBody>
      </p:sp>
    </p:spTree>
    <p:extLst>
      <p:ext uri="{BB962C8B-B14F-4D97-AF65-F5344CB8AC3E}">
        <p14:creationId xmlns:p14="http://schemas.microsoft.com/office/powerpoint/2010/main" val="3875868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F105F-8657-EC4A-A9B8-2D2D9948DF3E}"/>
              </a:ext>
            </a:extLst>
          </p:cNvPr>
          <p:cNvSpPr>
            <a:spLocks noGrp="1"/>
          </p:cNvSpPr>
          <p:nvPr>
            <p:ph type="title"/>
          </p:nvPr>
        </p:nvSpPr>
        <p:spPr/>
        <p:txBody>
          <a:bodyPr/>
          <a:lstStyle/>
          <a:p>
            <a:r>
              <a:rPr lang="en-US" dirty="0"/>
              <a:t>The challenge of growing income inequality</a:t>
            </a:r>
          </a:p>
        </p:txBody>
      </p:sp>
      <p:sp>
        <p:nvSpPr>
          <p:cNvPr id="3" name="Content Placeholder 2">
            <a:extLst>
              <a:ext uri="{FF2B5EF4-FFF2-40B4-BE49-F238E27FC236}">
                <a16:creationId xmlns:a16="http://schemas.microsoft.com/office/drawing/2014/main" id="{FD955A3D-6405-8042-A644-06B414F87F47}"/>
              </a:ext>
            </a:extLst>
          </p:cNvPr>
          <p:cNvSpPr>
            <a:spLocks noGrp="1"/>
          </p:cNvSpPr>
          <p:nvPr>
            <p:ph idx="1"/>
          </p:nvPr>
        </p:nvSpPr>
        <p:spPr/>
        <p:txBody>
          <a:bodyPr/>
          <a:lstStyle/>
          <a:p>
            <a:r>
              <a:rPr lang="en-US" dirty="0"/>
              <a:t>Strong earnings growth at the top, weak earnings growth at the bottom</a:t>
            </a:r>
          </a:p>
        </p:txBody>
      </p:sp>
    </p:spTree>
    <p:extLst>
      <p:ext uri="{BB962C8B-B14F-4D97-AF65-F5344CB8AC3E}">
        <p14:creationId xmlns:p14="http://schemas.microsoft.com/office/powerpoint/2010/main" val="2716489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0E5E7-0F32-9246-A2F9-28F0CB7207A2}"/>
              </a:ext>
            </a:extLst>
          </p:cNvPr>
          <p:cNvSpPr>
            <a:spLocks noGrp="1"/>
          </p:cNvSpPr>
          <p:nvPr>
            <p:ph type="title"/>
          </p:nvPr>
        </p:nvSpPr>
        <p:spPr/>
        <p:txBody>
          <a:bodyPr/>
          <a:lstStyle/>
          <a:p>
            <a:r>
              <a:rPr lang="en-US" dirty="0"/>
              <a:t>Top 1% share of national income</a:t>
            </a:r>
          </a:p>
        </p:txBody>
      </p:sp>
      <p:graphicFrame>
        <p:nvGraphicFramePr>
          <p:cNvPr id="4" name="Content Placeholder 3">
            <a:extLst>
              <a:ext uri="{FF2B5EF4-FFF2-40B4-BE49-F238E27FC236}">
                <a16:creationId xmlns:a16="http://schemas.microsoft.com/office/drawing/2014/main" id="{6B6506A9-793B-5B4A-ACEA-5188F353AD29}"/>
              </a:ext>
            </a:extLst>
          </p:cNvPr>
          <p:cNvGraphicFramePr>
            <a:graphicFrameLocks noGrp="1"/>
          </p:cNvGraphicFramePr>
          <p:nvPr>
            <p:ph idx="1"/>
            <p:extLst>
              <p:ext uri="{D42A27DB-BD31-4B8C-83A1-F6EECF244321}">
                <p14:modId xmlns:p14="http://schemas.microsoft.com/office/powerpoint/2010/main" val="1122123307"/>
              </p:ext>
            </p:extLst>
          </p:nvPr>
        </p:nvGraphicFramePr>
        <p:xfrm>
          <a:off x="681038" y="1825625"/>
          <a:ext cx="8543925"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ECDA4B43-BA33-F046-A702-B2EA5135835B}"/>
              </a:ext>
            </a:extLst>
          </p:cNvPr>
          <p:cNvSpPr txBox="1"/>
          <p:nvPr/>
        </p:nvSpPr>
        <p:spPr>
          <a:xfrm>
            <a:off x="7581208" y="2073075"/>
            <a:ext cx="835485"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USA</a:t>
            </a:r>
          </a:p>
        </p:txBody>
      </p:sp>
      <p:sp>
        <p:nvSpPr>
          <p:cNvPr id="6" name="TextBox 5">
            <a:extLst>
              <a:ext uri="{FF2B5EF4-FFF2-40B4-BE49-F238E27FC236}">
                <a16:creationId xmlns:a16="http://schemas.microsoft.com/office/drawing/2014/main" id="{3F70F616-8E45-A64E-975D-25AEB80AAFB6}"/>
              </a:ext>
            </a:extLst>
          </p:cNvPr>
          <p:cNvSpPr txBox="1"/>
          <p:nvPr/>
        </p:nvSpPr>
        <p:spPr>
          <a:xfrm>
            <a:off x="1681942" y="3653668"/>
            <a:ext cx="1427017"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Canada</a:t>
            </a:r>
          </a:p>
        </p:txBody>
      </p:sp>
      <p:sp>
        <p:nvSpPr>
          <p:cNvPr id="7" name="TextBox 6">
            <a:extLst>
              <a:ext uri="{FF2B5EF4-FFF2-40B4-BE49-F238E27FC236}">
                <a16:creationId xmlns:a16="http://schemas.microsoft.com/office/drawing/2014/main" id="{336859C3-A0D9-E240-90FB-DA93A12BF669}"/>
              </a:ext>
            </a:extLst>
          </p:cNvPr>
          <p:cNvSpPr txBox="1"/>
          <p:nvPr/>
        </p:nvSpPr>
        <p:spPr>
          <a:xfrm>
            <a:off x="6989676" y="4240237"/>
            <a:ext cx="1427017" cy="461665"/>
          </a:xfrm>
          <a:prstGeom prst="rect">
            <a:avLst/>
          </a:prstGeom>
          <a:noFill/>
        </p:spPr>
        <p:txBody>
          <a:bodyPr wrap="square" rtlCol="0">
            <a:spAutoFit/>
          </a:bodyPr>
          <a:lstStyle/>
          <a:p>
            <a:r>
              <a:rPr lang="en-US" sz="2400" b="1" dirty="0">
                <a:solidFill>
                  <a:schemeClr val="accent1"/>
                </a:solidFill>
                <a:latin typeface="Arial" panose="020B0604020202020204" pitchFamily="34" charset="0"/>
                <a:cs typeface="Arial" panose="020B0604020202020204" pitchFamily="34" charset="0"/>
              </a:rPr>
              <a:t>UK</a:t>
            </a:r>
          </a:p>
        </p:txBody>
      </p:sp>
      <p:sp>
        <p:nvSpPr>
          <p:cNvPr id="3" name="TextBox 2">
            <a:extLst>
              <a:ext uri="{FF2B5EF4-FFF2-40B4-BE49-F238E27FC236}">
                <a16:creationId xmlns:a16="http://schemas.microsoft.com/office/drawing/2014/main" id="{238F59D1-E9A6-454F-8DFF-EA41AE972F30}"/>
              </a:ext>
            </a:extLst>
          </p:cNvPr>
          <p:cNvSpPr txBox="1"/>
          <p:nvPr/>
        </p:nvSpPr>
        <p:spPr>
          <a:xfrm>
            <a:off x="237506" y="6369762"/>
            <a:ext cx="2511393" cy="307777"/>
          </a:xfrm>
          <a:prstGeom prst="rect">
            <a:avLst/>
          </a:prstGeom>
          <a:noFill/>
        </p:spPr>
        <p:txBody>
          <a:bodyPr wrap="none" rtlCol="0">
            <a:spAutoFit/>
          </a:bodyPr>
          <a:lstStyle/>
          <a:p>
            <a:r>
              <a:rPr lang="en-US" sz="1400" i="1" dirty="0"/>
              <a:t>Source: https://</a:t>
            </a:r>
            <a:r>
              <a:rPr lang="en-US" sz="1400" i="1" dirty="0" err="1"/>
              <a:t>wid.world</a:t>
            </a:r>
            <a:r>
              <a:rPr lang="en-US" sz="1400" i="1" dirty="0"/>
              <a:t>/data/</a:t>
            </a:r>
          </a:p>
        </p:txBody>
      </p:sp>
    </p:spTree>
    <p:extLst>
      <p:ext uri="{BB962C8B-B14F-4D97-AF65-F5344CB8AC3E}">
        <p14:creationId xmlns:p14="http://schemas.microsoft.com/office/powerpoint/2010/main" val="3167460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F105F-8657-EC4A-A9B8-2D2D9948DF3E}"/>
              </a:ext>
            </a:extLst>
          </p:cNvPr>
          <p:cNvSpPr>
            <a:spLocks noGrp="1"/>
          </p:cNvSpPr>
          <p:nvPr>
            <p:ph type="title"/>
          </p:nvPr>
        </p:nvSpPr>
        <p:spPr/>
        <p:txBody>
          <a:bodyPr/>
          <a:lstStyle/>
          <a:p>
            <a:r>
              <a:rPr lang="en-US" dirty="0"/>
              <a:t>The challenge of growing income inequality</a:t>
            </a:r>
          </a:p>
        </p:txBody>
      </p:sp>
      <p:sp>
        <p:nvSpPr>
          <p:cNvPr id="3" name="Content Placeholder 2">
            <a:extLst>
              <a:ext uri="{FF2B5EF4-FFF2-40B4-BE49-F238E27FC236}">
                <a16:creationId xmlns:a16="http://schemas.microsoft.com/office/drawing/2014/main" id="{FD955A3D-6405-8042-A644-06B414F87F47}"/>
              </a:ext>
            </a:extLst>
          </p:cNvPr>
          <p:cNvSpPr>
            <a:spLocks noGrp="1"/>
          </p:cNvSpPr>
          <p:nvPr>
            <p:ph idx="1"/>
          </p:nvPr>
        </p:nvSpPr>
        <p:spPr/>
        <p:txBody>
          <a:bodyPr/>
          <a:lstStyle/>
          <a:p>
            <a:r>
              <a:rPr lang="en-US" dirty="0"/>
              <a:t>Strong earnings growth at the top</a:t>
            </a:r>
          </a:p>
          <a:p>
            <a:r>
              <a:rPr lang="en-US" dirty="0"/>
              <a:t>Little pay progression for the low educated</a:t>
            </a:r>
          </a:p>
        </p:txBody>
      </p:sp>
    </p:spTree>
    <p:extLst>
      <p:ext uri="{BB962C8B-B14F-4D97-AF65-F5344CB8AC3E}">
        <p14:creationId xmlns:p14="http://schemas.microsoft.com/office/powerpoint/2010/main" val="1571087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B79A5-C4D2-2A4B-9197-F16C2713D956}"/>
              </a:ext>
            </a:extLst>
          </p:cNvPr>
          <p:cNvSpPr>
            <a:spLocks noGrp="1"/>
          </p:cNvSpPr>
          <p:nvPr>
            <p:ph type="title"/>
          </p:nvPr>
        </p:nvSpPr>
        <p:spPr/>
        <p:txBody>
          <a:bodyPr/>
          <a:lstStyle/>
          <a:p>
            <a:r>
              <a:rPr lang="en-US" dirty="0"/>
              <a:t>The less educated experience little wage growth over their career in the UK</a:t>
            </a:r>
          </a:p>
        </p:txBody>
      </p:sp>
      <p:pic>
        <p:nvPicPr>
          <p:cNvPr id="3" name="Picture 2">
            <a:extLst>
              <a:ext uri="{FF2B5EF4-FFF2-40B4-BE49-F238E27FC236}">
                <a16:creationId xmlns:a16="http://schemas.microsoft.com/office/drawing/2014/main" id="{E3A9A9C5-3947-1549-B0C4-83B467281244}"/>
              </a:ext>
            </a:extLst>
          </p:cNvPr>
          <p:cNvPicPr>
            <a:picLocks noChangeAspect="1"/>
          </p:cNvPicPr>
          <p:nvPr/>
        </p:nvPicPr>
        <p:blipFill rotWithShape="1">
          <a:blip r:embed="rId3"/>
          <a:srcRect t="14849" b="28098"/>
          <a:stretch/>
        </p:blipFill>
        <p:spPr>
          <a:xfrm>
            <a:off x="-3801" y="1842021"/>
            <a:ext cx="9940083" cy="4253299"/>
          </a:xfrm>
          <a:prstGeom prst="rect">
            <a:avLst/>
          </a:prstGeom>
        </p:spPr>
      </p:pic>
      <p:sp>
        <p:nvSpPr>
          <p:cNvPr id="4" name="TextBox 3">
            <a:extLst>
              <a:ext uri="{FF2B5EF4-FFF2-40B4-BE49-F238E27FC236}">
                <a16:creationId xmlns:a16="http://schemas.microsoft.com/office/drawing/2014/main" id="{C17AAE8F-1E43-EC4D-A74A-FDF6C6C20D82}"/>
              </a:ext>
            </a:extLst>
          </p:cNvPr>
          <p:cNvSpPr txBox="1"/>
          <p:nvPr/>
        </p:nvSpPr>
        <p:spPr>
          <a:xfrm>
            <a:off x="356259" y="6246652"/>
            <a:ext cx="3648115" cy="307777"/>
          </a:xfrm>
          <a:prstGeom prst="rect">
            <a:avLst/>
          </a:prstGeom>
          <a:noFill/>
        </p:spPr>
        <p:txBody>
          <a:bodyPr wrap="none" rtlCol="0">
            <a:spAutoFit/>
          </a:bodyPr>
          <a:lstStyle/>
          <a:p>
            <a:r>
              <a:rPr lang="en-US" sz="1400" i="1" dirty="0"/>
              <a:t>Source: Costa Dias, Joyce and </a:t>
            </a:r>
            <a:r>
              <a:rPr lang="en-US" sz="1400" i="1" dirty="0" err="1"/>
              <a:t>Parodi</a:t>
            </a:r>
            <a:r>
              <a:rPr lang="en-US" sz="1400" i="1" dirty="0"/>
              <a:t>, IFS, 2018. </a:t>
            </a:r>
          </a:p>
        </p:txBody>
      </p:sp>
    </p:spTree>
    <p:extLst>
      <p:ext uri="{BB962C8B-B14F-4D97-AF65-F5344CB8AC3E}">
        <p14:creationId xmlns:p14="http://schemas.microsoft.com/office/powerpoint/2010/main" val="2496294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5B0C93-9CF0-004E-ABE1-A1835D392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37" y="1243584"/>
            <a:ext cx="7510877" cy="5462456"/>
          </a:xfrm>
          <a:prstGeom prst="rect">
            <a:avLst/>
          </a:prstGeom>
        </p:spPr>
      </p:pic>
      <p:sp>
        <p:nvSpPr>
          <p:cNvPr id="2" name="Title 1">
            <a:extLst>
              <a:ext uri="{FF2B5EF4-FFF2-40B4-BE49-F238E27FC236}">
                <a16:creationId xmlns:a16="http://schemas.microsoft.com/office/drawing/2014/main" id="{962B79A5-C4D2-2A4B-9197-F16C2713D956}"/>
              </a:ext>
            </a:extLst>
          </p:cNvPr>
          <p:cNvSpPr>
            <a:spLocks noGrp="1"/>
          </p:cNvSpPr>
          <p:nvPr>
            <p:ph type="title"/>
          </p:nvPr>
        </p:nvSpPr>
        <p:spPr/>
        <p:txBody>
          <a:bodyPr/>
          <a:lstStyle/>
          <a:p>
            <a:r>
              <a:rPr lang="en-US" dirty="0"/>
              <a:t>Similar picture in the US</a:t>
            </a:r>
          </a:p>
        </p:txBody>
      </p:sp>
      <p:sp>
        <p:nvSpPr>
          <p:cNvPr id="4" name="TextBox 3">
            <a:extLst>
              <a:ext uri="{FF2B5EF4-FFF2-40B4-BE49-F238E27FC236}">
                <a16:creationId xmlns:a16="http://schemas.microsoft.com/office/drawing/2014/main" id="{C17AAE8F-1E43-EC4D-A74A-FDF6C6C20D82}"/>
              </a:ext>
            </a:extLst>
          </p:cNvPr>
          <p:cNvSpPr txBox="1"/>
          <p:nvPr/>
        </p:nvSpPr>
        <p:spPr>
          <a:xfrm>
            <a:off x="225631" y="6473516"/>
            <a:ext cx="4397422" cy="307777"/>
          </a:xfrm>
          <a:prstGeom prst="rect">
            <a:avLst/>
          </a:prstGeom>
          <a:noFill/>
        </p:spPr>
        <p:txBody>
          <a:bodyPr wrap="none" rtlCol="0">
            <a:spAutoFit/>
          </a:bodyPr>
          <a:lstStyle/>
          <a:p>
            <a:r>
              <a:rPr lang="en-US" sz="1400" i="1" dirty="0"/>
              <a:t>Source: Blundell, Joyce, Norris </a:t>
            </a:r>
            <a:r>
              <a:rPr lang="en-US" sz="1400" i="1" dirty="0" err="1"/>
              <a:t>Keiller</a:t>
            </a:r>
            <a:r>
              <a:rPr lang="en-US" sz="1400" i="1" dirty="0"/>
              <a:t> and </a:t>
            </a:r>
            <a:r>
              <a:rPr lang="en-US" sz="1400" i="1" dirty="0" err="1"/>
              <a:t>Ziliak</a:t>
            </a:r>
            <a:r>
              <a:rPr lang="en-US" sz="1400" i="1" dirty="0"/>
              <a:t>, IFS, 2018. </a:t>
            </a:r>
          </a:p>
        </p:txBody>
      </p:sp>
    </p:spTree>
    <p:extLst>
      <p:ext uri="{BB962C8B-B14F-4D97-AF65-F5344CB8AC3E}">
        <p14:creationId xmlns:p14="http://schemas.microsoft.com/office/powerpoint/2010/main" val="349740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5BA3E-4B76-DE40-A893-1E9B4F2533AC}"/>
              </a:ext>
            </a:extLst>
          </p:cNvPr>
          <p:cNvSpPr>
            <a:spLocks noGrp="1"/>
          </p:cNvSpPr>
          <p:nvPr>
            <p:ph type="title"/>
          </p:nvPr>
        </p:nvSpPr>
        <p:spPr/>
        <p:txBody>
          <a:bodyPr/>
          <a:lstStyle/>
          <a:p>
            <a:r>
              <a:rPr lang="en-US" dirty="0"/>
              <a:t>Automation is one likely cause</a:t>
            </a:r>
          </a:p>
        </p:txBody>
      </p:sp>
      <p:pic>
        <p:nvPicPr>
          <p:cNvPr id="7" name="Picture 6">
            <a:extLst>
              <a:ext uri="{FF2B5EF4-FFF2-40B4-BE49-F238E27FC236}">
                <a16:creationId xmlns:a16="http://schemas.microsoft.com/office/drawing/2014/main" id="{5FE40CCC-5FE5-A444-B85B-B77A70696A97}"/>
              </a:ext>
            </a:extLst>
          </p:cNvPr>
          <p:cNvPicPr>
            <a:picLocks noChangeAspect="1"/>
          </p:cNvPicPr>
          <p:nvPr/>
        </p:nvPicPr>
        <p:blipFill>
          <a:blip r:embed="rId3"/>
          <a:stretch>
            <a:fillRect/>
          </a:stretch>
        </p:blipFill>
        <p:spPr>
          <a:xfrm>
            <a:off x="2820733" y="1266952"/>
            <a:ext cx="6278563" cy="6993842"/>
          </a:xfrm>
          <a:prstGeom prst="rect">
            <a:avLst/>
          </a:prstGeom>
        </p:spPr>
      </p:pic>
      <p:sp>
        <p:nvSpPr>
          <p:cNvPr id="8" name="Rectangle 7">
            <a:extLst>
              <a:ext uri="{FF2B5EF4-FFF2-40B4-BE49-F238E27FC236}">
                <a16:creationId xmlns:a16="http://schemas.microsoft.com/office/drawing/2014/main" id="{93987E52-2CC4-2648-96F0-A52BAFA274E4}"/>
              </a:ext>
            </a:extLst>
          </p:cNvPr>
          <p:cNvSpPr/>
          <p:nvPr/>
        </p:nvSpPr>
        <p:spPr>
          <a:xfrm>
            <a:off x="3346704" y="4864608"/>
            <a:ext cx="2904744" cy="2633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2818F01-FF7B-834E-8851-28DDE0D94857}"/>
              </a:ext>
            </a:extLst>
          </p:cNvPr>
          <p:cNvSpPr txBox="1"/>
          <p:nvPr/>
        </p:nvSpPr>
        <p:spPr>
          <a:xfrm>
            <a:off x="226947" y="2130850"/>
            <a:ext cx="2517523" cy="923330"/>
          </a:xfrm>
          <a:prstGeom prst="rect">
            <a:avLst/>
          </a:prstGeom>
          <a:noFill/>
        </p:spPr>
        <p:txBody>
          <a:bodyPr wrap="square" rtlCol="0">
            <a:spAutoFit/>
          </a:bodyPr>
          <a:lstStyle/>
          <a:p>
            <a:r>
              <a:rPr lang="en-US" b="1" dirty="0"/>
              <a:t>Change in employment shares of occupations in the US</a:t>
            </a:r>
          </a:p>
        </p:txBody>
      </p:sp>
      <p:sp>
        <p:nvSpPr>
          <p:cNvPr id="10" name="TextBox 9">
            <a:extLst>
              <a:ext uri="{FF2B5EF4-FFF2-40B4-BE49-F238E27FC236}">
                <a16:creationId xmlns:a16="http://schemas.microsoft.com/office/drawing/2014/main" id="{A3FB3C4A-16E5-194B-B35A-CD3B8D728B2C}"/>
              </a:ext>
            </a:extLst>
          </p:cNvPr>
          <p:cNvSpPr txBox="1"/>
          <p:nvPr/>
        </p:nvSpPr>
        <p:spPr>
          <a:xfrm>
            <a:off x="225631" y="6473516"/>
            <a:ext cx="3331105" cy="307777"/>
          </a:xfrm>
          <a:prstGeom prst="rect">
            <a:avLst/>
          </a:prstGeom>
          <a:noFill/>
        </p:spPr>
        <p:txBody>
          <a:bodyPr wrap="none" rtlCol="0">
            <a:spAutoFit/>
          </a:bodyPr>
          <a:lstStyle/>
          <a:p>
            <a:r>
              <a:rPr lang="en-US" sz="1400" i="1" dirty="0"/>
              <a:t>Source: Autor, Ely lecture in AER P&amp;P, 2019</a:t>
            </a:r>
          </a:p>
        </p:txBody>
      </p:sp>
    </p:spTree>
    <p:extLst>
      <p:ext uri="{BB962C8B-B14F-4D97-AF65-F5344CB8AC3E}">
        <p14:creationId xmlns:p14="http://schemas.microsoft.com/office/powerpoint/2010/main" val="2784147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1288D0-6D94-7646-AB8E-A69E9C523EAC}"/>
              </a:ext>
            </a:extLst>
          </p:cNvPr>
          <p:cNvPicPr>
            <a:picLocks noChangeAspect="1"/>
          </p:cNvPicPr>
          <p:nvPr/>
        </p:nvPicPr>
        <p:blipFill>
          <a:blip r:embed="rId3"/>
          <a:stretch>
            <a:fillRect/>
          </a:stretch>
        </p:blipFill>
        <p:spPr>
          <a:xfrm>
            <a:off x="720796" y="164592"/>
            <a:ext cx="8094020" cy="6472682"/>
          </a:xfrm>
          <a:prstGeom prst="rect">
            <a:avLst/>
          </a:prstGeom>
        </p:spPr>
      </p:pic>
      <p:sp>
        <p:nvSpPr>
          <p:cNvPr id="10" name="TextBox 9">
            <a:extLst>
              <a:ext uri="{FF2B5EF4-FFF2-40B4-BE49-F238E27FC236}">
                <a16:creationId xmlns:a16="http://schemas.microsoft.com/office/drawing/2014/main" id="{AC05CD41-5A08-574B-95F7-420C4450DE5D}"/>
              </a:ext>
            </a:extLst>
          </p:cNvPr>
          <p:cNvSpPr txBox="1"/>
          <p:nvPr/>
        </p:nvSpPr>
        <p:spPr>
          <a:xfrm>
            <a:off x="720796" y="6364224"/>
            <a:ext cx="4232204" cy="307777"/>
          </a:xfrm>
          <a:prstGeom prst="rect">
            <a:avLst/>
          </a:prstGeom>
          <a:solidFill>
            <a:schemeClr val="bg1"/>
          </a:solidFill>
        </p:spPr>
        <p:txBody>
          <a:bodyPr wrap="square" rtlCol="0">
            <a:spAutoFit/>
          </a:bodyPr>
          <a:lstStyle/>
          <a:p>
            <a:r>
              <a:rPr lang="en-US" sz="1400" i="1" dirty="0"/>
              <a:t>Source: Autor</a:t>
            </a:r>
            <a:r>
              <a:rPr lang="en-US" sz="1400" i="1"/>
              <a:t>, JEP, 2015</a:t>
            </a:r>
            <a:endParaRPr lang="en-US" sz="1400" i="1" dirty="0"/>
          </a:p>
        </p:txBody>
      </p:sp>
    </p:spTree>
    <p:extLst>
      <p:ext uri="{BB962C8B-B14F-4D97-AF65-F5344CB8AC3E}">
        <p14:creationId xmlns:p14="http://schemas.microsoft.com/office/powerpoint/2010/main" val="1382666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F09EF-9A84-AA42-8FB7-FE365F5E7818}"/>
              </a:ext>
            </a:extLst>
          </p:cNvPr>
          <p:cNvSpPr>
            <a:spLocks noGrp="1"/>
          </p:cNvSpPr>
          <p:nvPr>
            <p:ph type="title"/>
          </p:nvPr>
        </p:nvSpPr>
        <p:spPr>
          <a:xfrm>
            <a:off x="681038" y="365127"/>
            <a:ext cx="8543925" cy="907517"/>
          </a:xfrm>
        </p:spPr>
        <p:txBody>
          <a:bodyPr>
            <a:normAutofit/>
          </a:bodyPr>
          <a:lstStyle/>
          <a:p>
            <a:r>
              <a:rPr lang="en-US" sz="2800" dirty="0"/>
              <a:t>Widespread and long standing concerns about inequalities</a:t>
            </a:r>
          </a:p>
        </p:txBody>
      </p:sp>
      <p:pic>
        <p:nvPicPr>
          <p:cNvPr id="6" name="Picture 5">
            <a:extLst>
              <a:ext uri="{FF2B5EF4-FFF2-40B4-BE49-F238E27FC236}">
                <a16:creationId xmlns:a16="http://schemas.microsoft.com/office/drawing/2014/main" id="{C9689789-1B44-4E46-8D3C-C52B2AEAC580}"/>
              </a:ext>
            </a:extLst>
          </p:cNvPr>
          <p:cNvPicPr>
            <a:picLocks noChangeAspect="1"/>
          </p:cNvPicPr>
          <p:nvPr/>
        </p:nvPicPr>
        <p:blipFill rotWithShape="1">
          <a:blip r:embed="rId3"/>
          <a:srcRect l="1" t="9025" r="31132"/>
          <a:stretch/>
        </p:blipFill>
        <p:spPr>
          <a:xfrm>
            <a:off x="0" y="2151240"/>
            <a:ext cx="1879601" cy="1652299"/>
          </a:xfrm>
          <a:prstGeom prst="rect">
            <a:avLst/>
          </a:prstGeom>
        </p:spPr>
      </p:pic>
      <p:sp>
        <p:nvSpPr>
          <p:cNvPr id="7" name="TextBox 6">
            <a:extLst>
              <a:ext uri="{FF2B5EF4-FFF2-40B4-BE49-F238E27FC236}">
                <a16:creationId xmlns:a16="http://schemas.microsoft.com/office/drawing/2014/main" id="{C70D5FF4-D01F-B943-90A3-9161D089F00A}"/>
              </a:ext>
            </a:extLst>
          </p:cNvPr>
          <p:cNvSpPr txBox="1"/>
          <p:nvPr/>
        </p:nvSpPr>
        <p:spPr>
          <a:xfrm>
            <a:off x="1991760" y="2395561"/>
            <a:ext cx="5960579" cy="954107"/>
          </a:xfrm>
          <a:prstGeom prst="rect">
            <a:avLst/>
          </a:prstGeom>
          <a:noFill/>
        </p:spPr>
        <p:txBody>
          <a:bodyPr wrap="square" rtlCol="0">
            <a:spAutoFit/>
          </a:bodyPr>
          <a:lstStyle/>
          <a:p>
            <a:r>
              <a:rPr lang="en-US" sz="2000" dirty="0"/>
              <a:t>“we need to act to address the deeply felt sense of economic inequality that has emerged in recent years”</a:t>
            </a:r>
          </a:p>
          <a:p>
            <a:r>
              <a:rPr lang="en-US" sz="1600" i="1" dirty="0"/>
              <a:t>Teresa May at Davos, January 2017</a:t>
            </a:r>
          </a:p>
        </p:txBody>
      </p:sp>
      <p:sp>
        <p:nvSpPr>
          <p:cNvPr id="8" name="TextBox 7">
            <a:extLst>
              <a:ext uri="{FF2B5EF4-FFF2-40B4-BE49-F238E27FC236}">
                <a16:creationId xmlns:a16="http://schemas.microsoft.com/office/drawing/2014/main" id="{C7C0FFE0-308C-594E-886E-43D95AB1085D}"/>
              </a:ext>
            </a:extLst>
          </p:cNvPr>
          <p:cNvSpPr txBox="1"/>
          <p:nvPr/>
        </p:nvSpPr>
        <p:spPr>
          <a:xfrm>
            <a:off x="2349830" y="3876679"/>
            <a:ext cx="4666766" cy="954107"/>
          </a:xfrm>
          <a:prstGeom prst="rect">
            <a:avLst/>
          </a:prstGeom>
          <a:noFill/>
        </p:spPr>
        <p:txBody>
          <a:bodyPr wrap="square" rtlCol="0">
            <a:spAutoFit/>
          </a:bodyPr>
          <a:lstStyle/>
          <a:p>
            <a:pPr algn="r"/>
            <a:r>
              <a:rPr lang="en-US" sz="2000" dirty="0"/>
              <a:t>“The real inequality is not due to tax... the real inequalities are inequalities at birth”</a:t>
            </a:r>
          </a:p>
          <a:p>
            <a:pPr algn="r"/>
            <a:r>
              <a:rPr lang="en-US" sz="1600" i="1" dirty="0"/>
              <a:t>Emmanuel Macron, April 2019</a:t>
            </a:r>
          </a:p>
        </p:txBody>
      </p:sp>
      <p:sp>
        <p:nvSpPr>
          <p:cNvPr id="9" name="TextBox 8">
            <a:extLst>
              <a:ext uri="{FF2B5EF4-FFF2-40B4-BE49-F238E27FC236}">
                <a16:creationId xmlns:a16="http://schemas.microsoft.com/office/drawing/2014/main" id="{080C4764-52E0-634D-AE5F-5C8386B7CFD5}"/>
              </a:ext>
            </a:extLst>
          </p:cNvPr>
          <p:cNvSpPr txBox="1"/>
          <p:nvPr/>
        </p:nvSpPr>
        <p:spPr>
          <a:xfrm>
            <a:off x="2349830" y="5417747"/>
            <a:ext cx="5960578" cy="1261884"/>
          </a:xfrm>
          <a:prstGeom prst="rect">
            <a:avLst/>
          </a:prstGeom>
          <a:noFill/>
        </p:spPr>
        <p:txBody>
          <a:bodyPr wrap="square" rtlCol="0">
            <a:spAutoFit/>
          </a:bodyPr>
          <a:lstStyle/>
          <a:p>
            <a:r>
              <a:rPr lang="en-US" sz="2000" dirty="0"/>
              <a:t>“When companies post record profits on the backs of workers consistently refused full-time work – and the job security that comes with it – people get defeated.”</a:t>
            </a:r>
          </a:p>
          <a:p>
            <a:r>
              <a:rPr lang="en-US" sz="1600" i="1" dirty="0"/>
              <a:t>Justin Trudeau, February 2017</a:t>
            </a:r>
          </a:p>
        </p:txBody>
      </p:sp>
      <p:pic>
        <p:nvPicPr>
          <p:cNvPr id="10" name="Picture 4" descr="http://scienceworld.wolfram.com/biography/pics/Plato.jpg">
            <a:extLst>
              <a:ext uri="{FF2B5EF4-FFF2-40B4-BE49-F238E27FC236}">
                <a16:creationId xmlns:a16="http://schemas.microsoft.com/office/drawing/2014/main" id="{6CB616BA-9A3B-8F4F-9B67-F4CAEB605B3A}"/>
              </a:ext>
            </a:extLst>
          </p:cNvPr>
          <p:cNvPicPr>
            <a:picLocks noChangeAspect="1" noChangeArrowheads="1"/>
          </p:cNvPicPr>
          <p:nvPr/>
        </p:nvPicPr>
        <p:blipFill>
          <a:blip r:embed="rId4" cstate="print"/>
          <a:srcRect/>
          <a:stretch>
            <a:fillRect/>
          </a:stretch>
        </p:blipFill>
        <p:spPr bwMode="auto">
          <a:xfrm flipH="1">
            <a:off x="8357228" y="1101868"/>
            <a:ext cx="1548771" cy="2167250"/>
          </a:xfrm>
          <a:prstGeom prst="rect">
            <a:avLst/>
          </a:prstGeom>
          <a:noFill/>
        </p:spPr>
      </p:pic>
      <p:sp>
        <p:nvSpPr>
          <p:cNvPr id="11" name="Rectangle 10">
            <a:extLst>
              <a:ext uri="{FF2B5EF4-FFF2-40B4-BE49-F238E27FC236}">
                <a16:creationId xmlns:a16="http://schemas.microsoft.com/office/drawing/2014/main" id="{6E9BECD2-C56F-334B-9F9E-07E76C56EDD9}"/>
              </a:ext>
            </a:extLst>
          </p:cNvPr>
          <p:cNvSpPr/>
          <p:nvPr/>
        </p:nvSpPr>
        <p:spPr>
          <a:xfrm>
            <a:off x="1520190" y="1379519"/>
            <a:ext cx="6888106" cy="954107"/>
          </a:xfrm>
          <a:prstGeom prst="rect">
            <a:avLst/>
          </a:prstGeom>
        </p:spPr>
        <p:txBody>
          <a:bodyPr wrap="square">
            <a:spAutoFit/>
          </a:bodyPr>
          <a:lstStyle/>
          <a:p>
            <a:pPr algn="r"/>
            <a:r>
              <a:rPr lang="en-GB" sz="2000" dirty="0"/>
              <a:t>"There should exist among the citizens neither extreme poverty nor again excessive wealth, for both are productive of great evil"</a:t>
            </a:r>
          </a:p>
          <a:p>
            <a:pPr algn="r"/>
            <a:r>
              <a:rPr lang="en-GB" sz="1600" i="1" dirty="0"/>
              <a:t>Plato 360 BCE</a:t>
            </a:r>
          </a:p>
        </p:txBody>
      </p:sp>
      <p:pic>
        <p:nvPicPr>
          <p:cNvPr id="12" name="Picture 11">
            <a:extLst>
              <a:ext uri="{FF2B5EF4-FFF2-40B4-BE49-F238E27FC236}">
                <a16:creationId xmlns:a16="http://schemas.microsoft.com/office/drawing/2014/main" id="{F1B1B08B-E840-B341-9985-56353A63BB59}"/>
              </a:ext>
            </a:extLst>
          </p:cNvPr>
          <p:cNvPicPr>
            <a:picLocks noChangeAspect="1"/>
          </p:cNvPicPr>
          <p:nvPr/>
        </p:nvPicPr>
        <p:blipFill>
          <a:blip r:embed="rId5"/>
          <a:stretch>
            <a:fillRect/>
          </a:stretch>
        </p:blipFill>
        <p:spPr>
          <a:xfrm>
            <a:off x="0" y="4631250"/>
            <a:ext cx="2180767" cy="2248283"/>
          </a:xfrm>
          <a:prstGeom prst="rect">
            <a:avLst/>
          </a:prstGeom>
        </p:spPr>
      </p:pic>
      <p:pic>
        <p:nvPicPr>
          <p:cNvPr id="13" name="Picture 12">
            <a:extLst>
              <a:ext uri="{FF2B5EF4-FFF2-40B4-BE49-F238E27FC236}">
                <a16:creationId xmlns:a16="http://schemas.microsoft.com/office/drawing/2014/main" id="{8D818E05-0DD3-1444-86D4-E8D5EB37D5C8}"/>
              </a:ext>
            </a:extLst>
          </p:cNvPr>
          <p:cNvPicPr>
            <a:picLocks noChangeAspect="1"/>
          </p:cNvPicPr>
          <p:nvPr/>
        </p:nvPicPr>
        <p:blipFill>
          <a:blip r:embed="rId6"/>
          <a:stretch>
            <a:fillRect/>
          </a:stretch>
        </p:blipFill>
        <p:spPr>
          <a:xfrm>
            <a:off x="7185660" y="3473562"/>
            <a:ext cx="2720340" cy="1813560"/>
          </a:xfrm>
          <a:prstGeom prst="rect">
            <a:avLst/>
          </a:prstGeom>
        </p:spPr>
      </p:pic>
    </p:spTree>
    <p:extLst>
      <p:ext uri="{BB962C8B-B14F-4D97-AF65-F5344CB8AC3E}">
        <p14:creationId xmlns:p14="http://schemas.microsoft.com/office/powerpoint/2010/main" val="2152464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F105F-8657-EC4A-A9B8-2D2D9948DF3E}"/>
              </a:ext>
            </a:extLst>
          </p:cNvPr>
          <p:cNvSpPr>
            <a:spLocks noGrp="1"/>
          </p:cNvSpPr>
          <p:nvPr>
            <p:ph type="title"/>
          </p:nvPr>
        </p:nvSpPr>
        <p:spPr/>
        <p:txBody>
          <a:bodyPr/>
          <a:lstStyle/>
          <a:p>
            <a:r>
              <a:rPr lang="en-US" dirty="0"/>
              <a:t>The challenge of growing income inequality</a:t>
            </a:r>
          </a:p>
        </p:txBody>
      </p:sp>
      <p:sp>
        <p:nvSpPr>
          <p:cNvPr id="3" name="Content Placeholder 2">
            <a:extLst>
              <a:ext uri="{FF2B5EF4-FFF2-40B4-BE49-F238E27FC236}">
                <a16:creationId xmlns:a16="http://schemas.microsoft.com/office/drawing/2014/main" id="{FD955A3D-6405-8042-A644-06B414F87F47}"/>
              </a:ext>
            </a:extLst>
          </p:cNvPr>
          <p:cNvSpPr>
            <a:spLocks noGrp="1"/>
          </p:cNvSpPr>
          <p:nvPr>
            <p:ph idx="1"/>
          </p:nvPr>
        </p:nvSpPr>
        <p:spPr/>
        <p:txBody>
          <a:bodyPr/>
          <a:lstStyle/>
          <a:p>
            <a:r>
              <a:rPr lang="en-US" dirty="0"/>
              <a:t>Strong earnings growth at the top</a:t>
            </a:r>
          </a:p>
          <a:p>
            <a:r>
              <a:rPr lang="en-US" dirty="0"/>
              <a:t>Little pay progression for the low-skilled</a:t>
            </a:r>
          </a:p>
          <a:p>
            <a:pPr lvl="1"/>
            <a:r>
              <a:rPr lang="en-US" dirty="0"/>
              <a:t>automation is one likely cause</a:t>
            </a:r>
          </a:p>
          <a:p>
            <a:pPr lvl="1"/>
            <a:r>
              <a:rPr lang="en-US" dirty="0"/>
              <a:t>as well as the unequal impacts of increased </a:t>
            </a:r>
            <a:r>
              <a:rPr lang="en-US" dirty="0" err="1"/>
              <a:t>globalisation</a:t>
            </a:r>
            <a:r>
              <a:rPr lang="en-US" dirty="0"/>
              <a:t>, growing market power of superstar firms, etc.</a:t>
            </a:r>
          </a:p>
        </p:txBody>
      </p:sp>
    </p:spTree>
    <p:extLst>
      <p:ext uri="{BB962C8B-B14F-4D97-AF65-F5344CB8AC3E}">
        <p14:creationId xmlns:p14="http://schemas.microsoft.com/office/powerpoint/2010/main" val="2726623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F105F-8657-EC4A-A9B8-2D2D9948DF3E}"/>
              </a:ext>
            </a:extLst>
          </p:cNvPr>
          <p:cNvSpPr>
            <a:spLocks noGrp="1"/>
          </p:cNvSpPr>
          <p:nvPr>
            <p:ph type="title"/>
          </p:nvPr>
        </p:nvSpPr>
        <p:spPr/>
        <p:txBody>
          <a:bodyPr/>
          <a:lstStyle/>
          <a:p>
            <a:r>
              <a:rPr lang="en-US" dirty="0"/>
              <a:t>The challenge of growing income inequality</a:t>
            </a:r>
          </a:p>
        </p:txBody>
      </p:sp>
      <p:sp>
        <p:nvSpPr>
          <p:cNvPr id="3" name="Content Placeholder 2">
            <a:extLst>
              <a:ext uri="{FF2B5EF4-FFF2-40B4-BE49-F238E27FC236}">
                <a16:creationId xmlns:a16="http://schemas.microsoft.com/office/drawing/2014/main" id="{FD955A3D-6405-8042-A644-06B414F87F47}"/>
              </a:ext>
            </a:extLst>
          </p:cNvPr>
          <p:cNvSpPr>
            <a:spLocks noGrp="1"/>
          </p:cNvSpPr>
          <p:nvPr>
            <p:ph idx="1"/>
          </p:nvPr>
        </p:nvSpPr>
        <p:spPr/>
        <p:txBody>
          <a:bodyPr/>
          <a:lstStyle/>
          <a:p>
            <a:r>
              <a:rPr lang="en-US" dirty="0"/>
              <a:t>Strong earnings growth at the top</a:t>
            </a:r>
          </a:p>
          <a:p>
            <a:r>
              <a:rPr lang="en-US" dirty="0"/>
              <a:t>Little pay progression for the low-skilled</a:t>
            </a:r>
          </a:p>
          <a:p>
            <a:r>
              <a:rPr lang="en-US" dirty="0"/>
              <a:t>Increased female </a:t>
            </a:r>
            <a:r>
              <a:rPr lang="en-US" dirty="0" err="1"/>
              <a:t>labour</a:t>
            </a:r>
            <a:r>
              <a:rPr lang="en-US" dirty="0"/>
              <a:t> market participation </a:t>
            </a:r>
          </a:p>
          <a:p>
            <a:pPr lvl="1"/>
            <a:r>
              <a:rPr lang="en-US" dirty="0"/>
              <a:t>but female employment growth has not reversed growth in household earnings inequality</a:t>
            </a:r>
          </a:p>
          <a:p>
            <a:r>
              <a:rPr lang="en-US" dirty="0"/>
              <a:t>Meaning that for poor households employment is increasingly not enough to move out of poverty or for longer run self-sufficiency</a:t>
            </a:r>
          </a:p>
        </p:txBody>
      </p:sp>
    </p:spTree>
    <p:extLst>
      <p:ext uri="{BB962C8B-B14F-4D97-AF65-F5344CB8AC3E}">
        <p14:creationId xmlns:p14="http://schemas.microsoft.com/office/powerpoint/2010/main" val="1884827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F105F-8657-EC4A-A9B8-2D2D9948DF3E}"/>
              </a:ext>
            </a:extLst>
          </p:cNvPr>
          <p:cNvSpPr>
            <a:spLocks noGrp="1"/>
          </p:cNvSpPr>
          <p:nvPr>
            <p:ph type="title"/>
          </p:nvPr>
        </p:nvSpPr>
        <p:spPr/>
        <p:txBody>
          <a:bodyPr/>
          <a:lstStyle/>
          <a:p>
            <a:r>
              <a:rPr lang="en-US" dirty="0"/>
              <a:t>The tax and benefit system</a:t>
            </a:r>
          </a:p>
        </p:txBody>
      </p:sp>
      <p:sp>
        <p:nvSpPr>
          <p:cNvPr id="3" name="Content Placeholder 2">
            <a:extLst>
              <a:ext uri="{FF2B5EF4-FFF2-40B4-BE49-F238E27FC236}">
                <a16:creationId xmlns:a16="http://schemas.microsoft.com/office/drawing/2014/main" id="{FD955A3D-6405-8042-A644-06B414F87F47}"/>
              </a:ext>
            </a:extLst>
          </p:cNvPr>
          <p:cNvSpPr>
            <a:spLocks noGrp="1"/>
          </p:cNvSpPr>
          <p:nvPr>
            <p:ph idx="1"/>
          </p:nvPr>
        </p:nvSpPr>
        <p:spPr/>
        <p:txBody>
          <a:bodyPr/>
          <a:lstStyle/>
          <a:p>
            <a:r>
              <a:rPr lang="en-US" dirty="0"/>
              <a:t>in the UK tax and benefit policy has mitigated the rise in inequality</a:t>
            </a:r>
          </a:p>
        </p:txBody>
      </p:sp>
    </p:spTree>
    <p:extLst>
      <p:ext uri="{BB962C8B-B14F-4D97-AF65-F5344CB8AC3E}">
        <p14:creationId xmlns:p14="http://schemas.microsoft.com/office/powerpoint/2010/main" val="4045923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2549D-154E-7546-AC7A-DB90B94AE469}"/>
              </a:ext>
            </a:extLst>
          </p:cNvPr>
          <p:cNvSpPr>
            <a:spLocks noGrp="1"/>
          </p:cNvSpPr>
          <p:nvPr>
            <p:ph type="title"/>
          </p:nvPr>
        </p:nvSpPr>
        <p:spPr/>
        <p:txBody>
          <a:bodyPr/>
          <a:lstStyle/>
          <a:p>
            <a:r>
              <a:rPr lang="en-US" dirty="0"/>
              <a:t>The impact of the tax and benefit system</a:t>
            </a:r>
          </a:p>
        </p:txBody>
      </p:sp>
      <p:grpSp>
        <p:nvGrpSpPr>
          <p:cNvPr id="3" name="Group 2">
            <a:extLst>
              <a:ext uri="{FF2B5EF4-FFF2-40B4-BE49-F238E27FC236}">
                <a16:creationId xmlns:a16="http://schemas.microsoft.com/office/drawing/2014/main" id="{5CABA8E0-6A91-474A-915A-B658AE2FD871}"/>
              </a:ext>
            </a:extLst>
          </p:cNvPr>
          <p:cNvGrpSpPr/>
          <p:nvPr/>
        </p:nvGrpSpPr>
        <p:grpSpPr>
          <a:xfrm>
            <a:off x="776536" y="1434496"/>
            <a:ext cx="8064896" cy="4536504"/>
            <a:chOff x="-137324" y="558499"/>
            <a:chExt cx="9505056" cy="5690269"/>
          </a:xfrm>
        </p:grpSpPr>
        <p:graphicFrame>
          <p:nvGraphicFramePr>
            <p:cNvPr id="4" name="Object 2">
              <a:extLst>
                <a:ext uri="{FF2B5EF4-FFF2-40B4-BE49-F238E27FC236}">
                  <a16:creationId xmlns:a16="http://schemas.microsoft.com/office/drawing/2014/main" id="{859601E6-6937-D547-A17A-2FE8E524160B}"/>
                </a:ext>
              </a:extLst>
            </p:cNvPr>
            <p:cNvGraphicFramePr/>
            <p:nvPr>
              <p:extLst>
                <p:ext uri="{D42A27DB-BD31-4B8C-83A1-F6EECF244321}">
                  <p14:modId xmlns:p14="http://schemas.microsoft.com/office/powerpoint/2010/main" val="2715022982"/>
                </p:ext>
              </p:extLst>
            </p:nvPr>
          </p:nvGraphicFramePr>
          <p:xfrm>
            <a:off x="-137324" y="558499"/>
            <a:ext cx="9505056" cy="569026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B646E47-F678-BB47-A68E-68F823D2BB9E}"/>
                </a:ext>
              </a:extLst>
            </p:cNvPr>
            <p:cNvSpPr txBox="1"/>
            <p:nvPr/>
          </p:nvSpPr>
          <p:spPr>
            <a:xfrm>
              <a:off x="3319059" y="3753036"/>
              <a:ext cx="4248472" cy="463264"/>
            </a:xfrm>
            <a:prstGeom prst="rect">
              <a:avLst/>
            </a:prstGeom>
            <a:noFill/>
          </p:spPr>
          <p:txBody>
            <a:bodyPr wrap="square" rtlCol="0">
              <a:spAutoFit/>
            </a:bodyPr>
            <a:lstStyle/>
            <a:p>
              <a:r>
                <a:rPr lang="en-GB" dirty="0">
                  <a:solidFill>
                    <a:srgbClr val="800000"/>
                  </a:solidFill>
                </a:rPr>
                <a:t>Working households’ pre-tax pay</a:t>
              </a:r>
            </a:p>
          </p:txBody>
        </p:sp>
      </p:grpSp>
      <p:sp>
        <p:nvSpPr>
          <p:cNvPr id="6" name="Rectangle 5">
            <a:extLst>
              <a:ext uri="{FF2B5EF4-FFF2-40B4-BE49-F238E27FC236}">
                <a16:creationId xmlns:a16="http://schemas.microsoft.com/office/drawing/2014/main" id="{463E1245-4468-D24F-901F-5F697E757A1E}"/>
              </a:ext>
            </a:extLst>
          </p:cNvPr>
          <p:cNvSpPr/>
          <p:nvPr/>
        </p:nvSpPr>
        <p:spPr>
          <a:xfrm>
            <a:off x="336804" y="6134850"/>
            <a:ext cx="4953000" cy="307777"/>
          </a:xfrm>
          <a:prstGeom prst="rect">
            <a:avLst/>
          </a:prstGeom>
        </p:spPr>
        <p:txBody>
          <a:bodyPr>
            <a:spAutoFit/>
          </a:bodyPr>
          <a:lstStyle/>
          <a:p>
            <a:r>
              <a:rPr lang="en-GB" sz="1400" i="1" dirty="0">
                <a:solidFill>
                  <a:schemeClr val="tx2">
                    <a:lumMod val="50000"/>
                  </a:schemeClr>
                </a:solidFill>
              </a:rPr>
              <a:t>Source: Blundell, Joyce, Norris </a:t>
            </a:r>
            <a:r>
              <a:rPr lang="en-GB" sz="1400" i="1" dirty="0" err="1">
                <a:solidFill>
                  <a:schemeClr val="tx2">
                    <a:lumMod val="50000"/>
                  </a:schemeClr>
                </a:solidFill>
              </a:rPr>
              <a:t>Keiller</a:t>
            </a:r>
            <a:r>
              <a:rPr lang="en-GB" sz="1400" i="1" dirty="0">
                <a:solidFill>
                  <a:schemeClr val="tx2">
                    <a:lumMod val="50000"/>
                  </a:schemeClr>
                </a:solidFill>
              </a:rPr>
              <a:t> and </a:t>
            </a:r>
            <a:r>
              <a:rPr lang="en-GB" sz="1400" i="1" dirty="0" err="1">
                <a:solidFill>
                  <a:schemeClr val="tx2">
                    <a:lumMod val="50000"/>
                  </a:schemeClr>
                </a:solidFill>
              </a:rPr>
              <a:t>Ziliak</a:t>
            </a:r>
            <a:r>
              <a:rPr lang="en-GB" sz="1400" i="1" dirty="0">
                <a:solidFill>
                  <a:schemeClr val="tx2">
                    <a:lumMod val="50000"/>
                  </a:schemeClr>
                </a:solidFill>
              </a:rPr>
              <a:t>, IFS, 2018</a:t>
            </a:r>
            <a:endParaRPr lang="en-US" sz="1400" i="1" dirty="0">
              <a:solidFill>
                <a:schemeClr val="tx2">
                  <a:lumMod val="50000"/>
                </a:schemeClr>
              </a:solidFill>
            </a:endParaRPr>
          </a:p>
        </p:txBody>
      </p:sp>
      <p:sp>
        <p:nvSpPr>
          <p:cNvPr id="7" name="TextBox 6">
            <a:extLst>
              <a:ext uri="{FF2B5EF4-FFF2-40B4-BE49-F238E27FC236}">
                <a16:creationId xmlns:a16="http://schemas.microsoft.com/office/drawing/2014/main" id="{A6D6B503-BE44-7449-8446-4D2F7EF54ED4}"/>
              </a:ext>
            </a:extLst>
          </p:cNvPr>
          <p:cNvSpPr txBox="1"/>
          <p:nvPr/>
        </p:nvSpPr>
        <p:spPr>
          <a:xfrm>
            <a:off x="1243584" y="5683593"/>
            <a:ext cx="899029" cy="369332"/>
          </a:xfrm>
          <a:prstGeom prst="rect">
            <a:avLst/>
          </a:prstGeom>
          <a:noFill/>
        </p:spPr>
        <p:txBody>
          <a:bodyPr wrap="none" rtlCol="0">
            <a:spAutoFit/>
          </a:bodyPr>
          <a:lstStyle/>
          <a:p>
            <a:r>
              <a:rPr lang="en-US" dirty="0"/>
              <a:t>Poorest</a:t>
            </a:r>
          </a:p>
        </p:txBody>
      </p:sp>
      <p:sp>
        <p:nvSpPr>
          <p:cNvPr id="8" name="TextBox 7">
            <a:extLst>
              <a:ext uri="{FF2B5EF4-FFF2-40B4-BE49-F238E27FC236}">
                <a16:creationId xmlns:a16="http://schemas.microsoft.com/office/drawing/2014/main" id="{DA50503F-2ADB-7B42-97DE-307ABC44C9D5}"/>
              </a:ext>
            </a:extLst>
          </p:cNvPr>
          <p:cNvSpPr txBox="1"/>
          <p:nvPr/>
        </p:nvSpPr>
        <p:spPr>
          <a:xfrm>
            <a:off x="8171424" y="5683593"/>
            <a:ext cx="861774" cy="369332"/>
          </a:xfrm>
          <a:prstGeom prst="rect">
            <a:avLst/>
          </a:prstGeom>
          <a:noFill/>
        </p:spPr>
        <p:txBody>
          <a:bodyPr wrap="none" rtlCol="0">
            <a:spAutoFit/>
          </a:bodyPr>
          <a:lstStyle/>
          <a:p>
            <a:r>
              <a:rPr lang="en-US" dirty="0"/>
              <a:t>Richest</a:t>
            </a:r>
          </a:p>
        </p:txBody>
      </p:sp>
    </p:spTree>
    <p:extLst>
      <p:ext uri="{BB962C8B-B14F-4D97-AF65-F5344CB8AC3E}">
        <p14:creationId xmlns:p14="http://schemas.microsoft.com/office/powerpoint/2010/main" val="1458000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D9A98-2351-8A48-9FC8-8FBD8E6BD71A}"/>
              </a:ext>
            </a:extLst>
          </p:cNvPr>
          <p:cNvSpPr>
            <a:spLocks noGrp="1"/>
          </p:cNvSpPr>
          <p:nvPr>
            <p:ph type="title"/>
          </p:nvPr>
        </p:nvSpPr>
        <p:spPr/>
        <p:txBody>
          <a:bodyPr/>
          <a:lstStyle/>
          <a:p>
            <a:r>
              <a:rPr lang="en-US" dirty="0"/>
              <a:t>The impact of the tax and benefit system</a:t>
            </a:r>
          </a:p>
        </p:txBody>
      </p:sp>
      <p:grpSp>
        <p:nvGrpSpPr>
          <p:cNvPr id="3" name="Group 2">
            <a:extLst>
              <a:ext uri="{FF2B5EF4-FFF2-40B4-BE49-F238E27FC236}">
                <a16:creationId xmlns:a16="http://schemas.microsoft.com/office/drawing/2014/main" id="{0D705DCC-D65B-4740-A30F-D0A92ABE8F1A}"/>
              </a:ext>
            </a:extLst>
          </p:cNvPr>
          <p:cNvGrpSpPr/>
          <p:nvPr/>
        </p:nvGrpSpPr>
        <p:grpSpPr>
          <a:xfrm>
            <a:off x="776536" y="1434496"/>
            <a:ext cx="8064896" cy="4536504"/>
            <a:chOff x="-137324" y="558499"/>
            <a:chExt cx="9505056" cy="5690269"/>
          </a:xfrm>
        </p:grpSpPr>
        <p:graphicFrame>
          <p:nvGraphicFramePr>
            <p:cNvPr id="4" name="Object 2">
              <a:extLst>
                <a:ext uri="{FF2B5EF4-FFF2-40B4-BE49-F238E27FC236}">
                  <a16:creationId xmlns:a16="http://schemas.microsoft.com/office/drawing/2014/main" id="{AB61BD5B-BE6D-EF40-B3D8-E0A826AE9A25}"/>
                </a:ext>
              </a:extLst>
            </p:cNvPr>
            <p:cNvGraphicFramePr/>
            <p:nvPr>
              <p:extLst>
                <p:ext uri="{D42A27DB-BD31-4B8C-83A1-F6EECF244321}">
                  <p14:modId xmlns:p14="http://schemas.microsoft.com/office/powerpoint/2010/main" val="1021041837"/>
                </p:ext>
              </p:extLst>
            </p:nvPr>
          </p:nvGraphicFramePr>
          <p:xfrm>
            <a:off x="-137324" y="558499"/>
            <a:ext cx="9505056" cy="569026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4CF4491-319D-024F-A551-E958C17F74CD}"/>
                </a:ext>
              </a:extLst>
            </p:cNvPr>
            <p:cNvSpPr txBox="1"/>
            <p:nvPr/>
          </p:nvSpPr>
          <p:spPr>
            <a:xfrm>
              <a:off x="3319059" y="3753036"/>
              <a:ext cx="4248472" cy="463264"/>
            </a:xfrm>
            <a:prstGeom prst="rect">
              <a:avLst/>
            </a:prstGeom>
            <a:noFill/>
          </p:spPr>
          <p:txBody>
            <a:bodyPr wrap="square" rtlCol="0">
              <a:spAutoFit/>
            </a:bodyPr>
            <a:lstStyle/>
            <a:p>
              <a:r>
                <a:rPr lang="en-GB" dirty="0">
                  <a:solidFill>
                    <a:srgbClr val="800000"/>
                  </a:solidFill>
                </a:rPr>
                <a:t>Working households’ pre-tax pay</a:t>
              </a:r>
            </a:p>
          </p:txBody>
        </p:sp>
        <p:sp>
          <p:nvSpPr>
            <p:cNvPr id="6" name="TextBox 5">
              <a:extLst>
                <a:ext uri="{FF2B5EF4-FFF2-40B4-BE49-F238E27FC236}">
                  <a16:creationId xmlns:a16="http://schemas.microsoft.com/office/drawing/2014/main" id="{1534AF01-C7F2-1E4D-82D5-949E2B4DB49B}"/>
                </a:ext>
              </a:extLst>
            </p:cNvPr>
            <p:cNvSpPr txBox="1"/>
            <p:nvPr/>
          </p:nvSpPr>
          <p:spPr>
            <a:xfrm>
              <a:off x="1505111" y="2084811"/>
              <a:ext cx="6559653" cy="463264"/>
            </a:xfrm>
            <a:prstGeom prst="rect">
              <a:avLst/>
            </a:prstGeom>
            <a:noFill/>
          </p:spPr>
          <p:txBody>
            <a:bodyPr wrap="square" rtlCol="0">
              <a:spAutoFit/>
            </a:bodyPr>
            <a:lstStyle/>
            <a:p>
              <a:r>
                <a:rPr lang="en-GB" dirty="0">
                  <a:solidFill>
                    <a:srgbClr val="006600"/>
                  </a:solidFill>
                </a:rPr>
                <a:t>Working households’ </a:t>
              </a:r>
              <a:r>
                <a:rPr lang="en-GB" i="1" dirty="0">
                  <a:solidFill>
                    <a:srgbClr val="006600"/>
                  </a:solidFill>
                </a:rPr>
                <a:t>post-tax and benefits </a:t>
              </a:r>
              <a:r>
                <a:rPr lang="en-GB" dirty="0">
                  <a:solidFill>
                    <a:srgbClr val="006600"/>
                  </a:solidFill>
                </a:rPr>
                <a:t>total income</a:t>
              </a:r>
            </a:p>
          </p:txBody>
        </p:sp>
      </p:grpSp>
      <p:sp>
        <p:nvSpPr>
          <p:cNvPr id="7" name="Rectangle 6">
            <a:extLst>
              <a:ext uri="{FF2B5EF4-FFF2-40B4-BE49-F238E27FC236}">
                <a16:creationId xmlns:a16="http://schemas.microsoft.com/office/drawing/2014/main" id="{18E710EC-5B0E-9742-9902-A2C85C729BBA}"/>
              </a:ext>
            </a:extLst>
          </p:cNvPr>
          <p:cNvSpPr/>
          <p:nvPr/>
        </p:nvSpPr>
        <p:spPr>
          <a:xfrm>
            <a:off x="336804" y="6134850"/>
            <a:ext cx="4953000" cy="307777"/>
          </a:xfrm>
          <a:prstGeom prst="rect">
            <a:avLst/>
          </a:prstGeom>
        </p:spPr>
        <p:txBody>
          <a:bodyPr>
            <a:spAutoFit/>
          </a:bodyPr>
          <a:lstStyle/>
          <a:p>
            <a:r>
              <a:rPr lang="en-GB" sz="1400" i="1" dirty="0">
                <a:solidFill>
                  <a:schemeClr val="tx2">
                    <a:lumMod val="50000"/>
                  </a:schemeClr>
                </a:solidFill>
              </a:rPr>
              <a:t>Source: Blundell, Joyce, Norris </a:t>
            </a:r>
            <a:r>
              <a:rPr lang="en-GB" sz="1400" i="1" dirty="0" err="1">
                <a:solidFill>
                  <a:schemeClr val="tx2">
                    <a:lumMod val="50000"/>
                  </a:schemeClr>
                </a:solidFill>
              </a:rPr>
              <a:t>Keiller</a:t>
            </a:r>
            <a:r>
              <a:rPr lang="en-GB" sz="1400" i="1" dirty="0">
                <a:solidFill>
                  <a:schemeClr val="tx2">
                    <a:lumMod val="50000"/>
                  </a:schemeClr>
                </a:solidFill>
              </a:rPr>
              <a:t> and </a:t>
            </a:r>
            <a:r>
              <a:rPr lang="en-GB" sz="1400" i="1" dirty="0" err="1">
                <a:solidFill>
                  <a:schemeClr val="tx2">
                    <a:lumMod val="50000"/>
                  </a:schemeClr>
                </a:solidFill>
              </a:rPr>
              <a:t>Ziliak</a:t>
            </a:r>
            <a:r>
              <a:rPr lang="en-GB" sz="1400" i="1" dirty="0">
                <a:solidFill>
                  <a:schemeClr val="tx2">
                    <a:lumMod val="50000"/>
                  </a:schemeClr>
                </a:solidFill>
              </a:rPr>
              <a:t>, IFS, 2018</a:t>
            </a:r>
            <a:endParaRPr lang="en-US" sz="1400" i="1" dirty="0">
              <a:solidFill>
                <a:schemeClr val="tx2">
                  <a:lumMod val="50000"/>
                </a:schemeClr>
              </a:solidFill>
            </a:endParaRPr>
          </a:p>
        </p:txBody>
      </p:sp>
      <p:sp>
        <p:nvSpPr>
          <p:cNvPr id="8" name="TextBox 7">
            <a:extLst>
              <a:ext uri="{FF2B5EF4-FFF2-40B4-BE49-F238E27FC236}">
                <a16:creationId xmlns:a16="http://schemas.microsoft.com/office/drawing/2014/main" id="{49375BC5-EF30-EE46-B379-8548484DC08D}"/>
              </a:ext>
            </a:extLst>
          </p:cNvPr>
          <p:cNvSpPr txBox="1"/>
          <p:nvPr/>
        </p:nvSpPr>
        <p:spPr>
          <a:xfrm>
            <a:off x="1243584" y="5683593"/>
            <a:ext cx="899029" cy="369332"/>
          </a:xfrm>
          <a:prstGeom prst="rect">
            <a:avLst/>
          </a:prstGeom>
          <a:noFill/>
        </p:spPr>
        <p:txBody>
          <a:bodyPr wrap="none" rtlCol="0">
            <a:spAutoFit/>
          </a:bodyPr>
          <a:lstStyle/>
          <a:p>
            <a:r>
              <a:rPr lang="en-US" dirty="0"/>
              <a:t>Poorest</a:t>
            </a:r>
          </a:p>
        </p:txBody>
      </p:sp>
      <p:sp>
        <p:nvSpPr>
          <p:cNvPr id="9" name="TextBox 8">
            <a:extLst>
              <a:ext uri="{FF2B5EF4-FFF2-40B4-BE49-F238E27FC236}">
                <a16:creationId xmlns:a16="http://schemas.microsoft.com/office/drawing/2014/main" id="{FF2A0FBF-8C1B-0F41-BEA0-FB57538D7A3A}"/>
              </a:ext>
            </a:extLst>
          </p:cNvPr>
          <p:cNvSpPr txBox="1"/>
          <p:nvPr/>
        </p:nvSpPr>
        <p:spPr>
          <a:xfrm>
            <a:off x="8171424" y="5683593"/>
            <a:ext cx="861774" cy="369332"/>
          </a:xfrm>
          <a:prstGeom prst="rect">
            <a:avLst/>
          </a:prstGeom>
          <a:noFill/>
        </p:spPr>
        <p:txBody>
          <a:bodyPr wrap="none" rtlCol="0">
            <a:spAutoFit/>
          </a:bodyPr>
          <a:lstStyle/>
          <a:p>
            <a:r>
              <a:rPr lang="en-US" dirty="0"/>
              <a:t>Richest</a:t>
            </a:r>
          </a:p>
        </p:txBody>
      </p:sp>
    </p:spTree>
    <p:extLst>
      <p:ext uri="{BB962C8B-B14F-4D97-AF65-F5344CB8AC3E}">
        <p14:creationId xmlns:p14="http://schemas.microsoft.com/office/powerpoint/2010/main" val="4254018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F105F-8657-EC4A-A9B8-2D2D9948DF3E}"/>
              </a:ext>
            </a:extLst>
          </p:cNvPr>
          <p:cNvSpPr>
            <a:spLocks noGrp="1"/>
          </p:cNvSpPr>
          <p:nvPr>
            <p:ph type="title"/>
          </p:nvPr>
        </p:nvSpPr>
        <p:spPr/>
        <p:txBody>
          <a:bodyPr/>
          <a:lstStyle/>
          <a:p>
            <a:r>
              <a:rPr lang="en-US" dirty="0"/>
              <a:t>The tax and benefit system</a:t>
            </a:r>
          </a:p>
        </p:txBody>
      </p:sp>
      <p:sp>
        <p:nvSpPr>
          <p:cNvPr id="3" name="Content Placeholder 2">
            <a:extLst>
              <a:ext uri="{FF2B5EF4-FFF2-40B4-BE49-F238E27FC236}">
                <a16:creationId xmlns:a16="http://schemas.microsoft.com/office/drawing/2014/main" id="{FD955A3D-6405-8042-A644-06B414F87F47}"/>
              </a:ext>
            </a:extLst>
          </p:cNvPr>
          <p:cNvSpPr>
            <a:spLocks noGrp="1"/>
          </p:cNvSpPr>
          <p:nvPr>
            <p:ph idx="1"/>
          </p:nvPr>
        </p:nvSpPr>
        <p:spPr/>
        <p:txBody>
          <a:bodyPr/>
          <a:lstStyle/>
          <a:p>
            <a:r>
              <a:rPr lang="en-US" dirty="0"/>
              <a:t>in the UK tax and benefit policy has mitigated the rise in inequality</a:t>
            </a:r>
          </a:p>
          <a:p>
            <a:r>
              <a:rPr lang="en-US" dirty="0"/>
              <a:t>but this is not sustainable</a:t>
            </a:r>
          </a:p>
        </p:txBody>
      </p:sp>
    </p:spTree>
    <p:extLst>
      <p:ext uri="{BB962C8B-B14F-4D97-AF65-F5344CB8AC3E}">
        <p14:creationId xmlns:p14="http://schemas.microsoft.com/office/powerpoint/2010/main" val="2897882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E8363-32F1-5F44-9BB7-2C9DB1840FC4}"/>
              </a:ext>
            </a:extLst>
          </p:cNvPr>
          <p:cNvSpPr>
            <a:spLocks noGrp="1"/>
          </p:cNvSpPr>
          <p:nvPr>
            <p:ph type="title"/>
          </p:nvPr>
        </p:nvSpPr>
        <p:spPr/>
        <p:txBody>
          <a:bodyPr/>
          <a:lstStyle/>
          <a:p>
            <a:r>
              <a:rPr lang="en-GB" dirty="0"/>
              <a:t>UK spending on working-age benefits</a:t>
            </a:r>
            <a:endParaRPr lang="en-US" dirty="0"/>
          </a:p>
        </p:txBody>
      </p:sp>
      <p:graphicFrame>
        <p:nvGraphicFramePr>
          <p:cNvPr id="5" name="Chart 4">
            <a:extLst>
              <a:ext uri="{FF2B5EF4-FFF2-40B4-BE49-F238E27FC236}">
                <a16:creationId xmlns:a16="http://schemas.microsoft.com/office/drawing/2014/main" id="{1B769EB2-5DCA-1A42-ACF9-0F9A37CB7BC3}"/>
              </a:ext>
            </a:extLst>
          </p:cNvPr>
          <p:cNvGraphicFramePr/>
          <p:nvPr>
            <p:extLst>
              <p:ext uri="{D42A27DB-BD31-4B8C-83A1-F6EECF244321}">
                <p14:modId xmlns:p14="http://schemas.microsoft.com/office/powerpoint/2010/main" val="1002740953"/>
              </p:ext>
            </p:extLst>
          </p:nvPr>
        </p:nvGraphicFramePr>
        <p:xfrm>
          <a:off x="494137" y="1690908"/>
          <a:ext cx="9104627" cy="4663446"/>
        </p:xfrm>
        <a:graphic>
          <a:graphicData uri="http://schemas.openxmlformats.org/drawingml/2006/chart">
            <c:chart xmlns:c="http://schemas.openxmlformats.org/drawingml/2006/chart" xmlns:r="http://schemas.openxmlformats.org/officeDocument/2006/relationships" r:id="rId3"/>
          </a:graphicData>
        </a:graphic>
      </p:graphicFrame>
      <p:sp>
        <p:nvSpPr>
          <p:cNvPr id="8" name="Up-Down Arrow 9">
            <a:extLst>
              <a:ext uri="{FF2B5EF4-FFF2-40B4-BE49-F238E27FC236}">
                <a16:creationId xmlns:a16="http://schemas.microsoft.com/office/drawing/2014/main" id="{E743CCEC-FA48-524A-A697-1BDFB47158CE}"/>
              </a:ext>
            </a:extLst>
          </p:cNvPr>
          <p:cNvSpPr/>
          <p:nvPr/>
        </p:nvSpPr>
        <p:spPr>
          <a:xfrm>
            <a:off x="6705574" y="2610624"/>
            <a:ext cx="504056" cy="864096"/>
          </a:xfrm>
          <a:prstGeom prst="upDownArrow">
            <a:avLst/>
          </a:prstGeom>
          <a:solidFill>
            <a:srgbClr val="F032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9E1CD10-F61E-564D-8AE6-93D72BDEC352}"/>
              </a:ext>
            </a:extLst>
          </p:cNvPr>
          <p:cNvSpPr txBox="1"/>
          <p:nvPr/>
        </p:nvSpPr>
        <p:spPr>
          <a:xfrm>
            <a:off x="5991838" y="3791580"/>
            <a:ext cx="2808312" cy="461665"/>
          </a:xfrm>
          <a:prstGeom prst="rect">
            <a:avLst/>
          </a:prstGeom>
          <a:noFill/>
        </p:spPr>
        <p:txBody>
          <a:bodyPr wrap="square" rtlCol="0">
            <a:spAutoFit/>
          </a:bodyPr>
          <a:lstStyle/>
          <a:p>
            <a:r>
              <a:rPr lang="en-GB" sz="2400" b="1" dirty="0">
                <a:solidFill>
                  <a:srgbClr val="FF0000"/>
                </a:solidFill>
              </a:rPr>
              <a:t>Almost doubled</a:t>
            </a:r>
          </a:p>
        </p:txBody>
      </p:sp>
      <p:sp>
        <p:nvSpPr>
          <p:cNvPr id="11" name="Text Box 5">
            <a:extLst>
              <a:ext uri="{FF2B5EF4-FFF2-40B4-BE49-F238E27FC236}">
                <a16:creationId xmlns:a16="http://schemas.microsoft.com/office/drawing/2014/main" id="{63889FAF-1F25-2046-BD06-93924376515F}"/>
              </a:ext>
            </a:extLst>
          </p:cNvPr>
          <p:cNvSpPr txBox="1">
            <a:spLocks noChangeArrowheads="1"/>
          </p:cNvSpPr>
          <p:nvPr/>
        </p:nvSpPr>
        <p:spPr bwMode="auto">
          <a:xfrm>
            <a:off x="307236" y="6338183"/>
            <a:ext cx="5044522" cy="309380"/>
          </a:xfrm>
          <a:prstGeom prst="rect">
            <a:avLst/>
          </a:prstGeom>
          <a:noFill/>
          <a:ln w="9525" algn="ctr">
            <a:noFill/>
            <a:miter lim="800000"/>
            <a:headEnd/>
            <a:tailEnd/>
          </a:ln>
        </p:spPr>
        <p:txBody>
          <a:bodyPr wrap="none">
            <a:spAutoFit/>
          </a:bodyPr>
          <a:lstStyle/>
          <a:p>
            <a:pPr indent="-412750" eaLnBrk="0" hangingPunct="0">
              <a:lnSpc>
                <a:spcPct val="105000"/>
              </a:lnSpc>
              <a:spcBef>
                <a:spcPct val="20000"/>
              </a:spcBef>
              <a:spcAft>
                <a:spcPct val="20000"/>
              </a:spcAft>
              <a:buClr>
                <a:srgbClr val="C0504D"/>
              </a:buClr>
            </a:pPr>
            <a:r>
              <a:rPr lang="en-GB" sz="1400" i="1" dirty="0">
                <a:solidFill>
                  <a:schemeClr val="tx2">
                    <a:lumMod val="50000"/>
                  </a:schemeClr>
                </a:solidFill>
              </a:rPr>
              <a:t>Source: IFS calculations from DWP (UK) benefit expenditure tables.</a:t>
            </a:r>
          </a:p>
        </p:txBody>
      </p:sp>
    </p:spTree>
    <p:extLst>
      <p:ext uri="{BB962C8B-B14F-4D97-AF65-F5344CB8AC3E}">
        <p14:creationId xmlns:p14="http://schemas.microsoft.com/office/powerpoint/2010/main" val="2721755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C014B-973B-9246-9E2A-44DF3A751AA7}"/>
              </a:ext>
            </a:extLst>
          </p:cNvPr>
          <p:cNvSpPr>
            <a:spLocks noGrp="1"/>
          </p:cNvSpPr>
          <p:nvPr>
            <p:ph type="title"/>
          </p:nvPr>
        </p:nvSpPr>
        <p:spPr/>
        <p:txBody>
          <a:bodyPr/>
          <a:lstStyle/>
          <a:p>
            <a:r>
              <a:rPr lang="en-US" dirty="0"/>
              <a:t>with the US experiencing similar growth</a:t>
            </a:r>
          </a:p>
        </p:txBody>
      </p:sp>
      <p:pic>
        <p:nvPicPr>
          <p:cNvPr id="3" name="Picture 2">
            <a:extLst>
              <a:ext uri="{FF2B5EF4-FFF2-40B4-BE49-F238E27FC236}">
                <a16:creationId xmlns:a16="http://schemas.microsoft.com/office/drawing/2014/main" id="{869BFDC2-DAD0-F042-9F3D-CC33C12DD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059" y="1270000"/>
            <a:ext cx="7580325" cy="4545584"/>
          </a:xfrm>
          <a:prstGeom prst="rect">
            <a:avLst/>
          </a:prstGeom>
        </p:spPr>
      </p:pic>
      <p:sp>
        <p:nvSpPr>
          <p:cNvPr id="4" name="Text Box 5">
            <a:extLst>
              <a:ext uri="{FF2B5EF4-FFF2-40B4-BE49-F238E27FC236}">
                <a16:creationId xmlns:a16="http://schemas.microsoft.com/office/drawing/2014/main" id="{7E8CA78C-40D8-F741-85C2-264C2D0538C7}"/>
              </a:ext>
            </a:extLst>
          </p:cNvPr>
          <p:cNvSpPr txBox="1">
            <a:spLocks noChangeArrowheads="1"/>
          </p:cNvSpPr>
          <p:nvPr/>
        </p:nvSpPr>
        <p:spPr bwMode="auto">
          <a:xfrm>
            <a:off x="307236" y="6338183"/>
            <a:ext cx="1735860" cy="309315"/>
          </a:xfrm>
          <a:prstGeom prst="rect">
            <a:avLst/>
          </a:prstGeom>
          <a:noFill/>
          <a:ln w="9525" algn="ctr">
            <a:noFill/>
            <a:miter lim="800000"/>
            <a:headEnd/>
            <a:tailEnd/>
          </a:ln>
        </p:spPr>
        <p:txBody>
          <a:bodyPr wrap="none">
            <a:spAutoFit/>
          </a:bodyPr>
          <a:lstStyle/>
          <a:p>
            <a:pPr indent="-412750" eaLnBrk="0" hangingPunct="0">
              <a:lnSpc>
                <a:spcPct val="105000"/>
              </a:lnSpc>
              <a:spcBef>
                <a:spcPct val="20000"/>
              </a:spcBef>
              <a:spcAft>
                <a:spcPct val="20000"/>
              </a:spcAft>
              <a:buClr>
                <a:srgbClr val="C0504D"/>
              </a:buClr>
            </a:pPr>
            <a:r>
              <a:rPr lang="en-GB" sz="1400" dirty="0">
                <a:solidFill>
                  <a:schemeClr val="tx2">
                    <a:lumMod val="50000"/>
                  </a:schemeClr>
                </a:solidFill>
              </a:rPr>
              <a:t>Source: Moffitt, 2018</a:t>
            </a:r>
          </a:p>
        </p:txBody>
      </p:sp>
    </p:spTree>
    <p:extLst>
      <p:ext uri="{BB962C8B-B14F-4D97-AF65-F5344CB8AC3E}">
        <p14:creationId xmlns:p14="http://schemas.microsoft.com/office/powerpoint/2010/main" val="668005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C9577-5E51-AB4E-A06C-09A9235A7703}"/>
              </a:ext>
            </a:extLst>
          </p:cNvPr>
          <p:cNvSpPr>
            <a:spLocks noGrp="1"/>
          </p:cNvSpPr>
          <p:nvPr>
            <p:ph type="title"/>
          </p:nvPr>
        </p:nvSpPr>
        <p:spPr/>
        <p:txBody>
          <a:bodyPr/>
          <a:lstStyle/>
          <a:p>
            <a:r>
              <a:rPr lang="en-US" dirty="0"/>
              <a:t>Reforms in the UK since 2015 have reduced the generosity of benefits for the poorest</a:t>
            </a:r>
          </a:p>
        </p:txBody>
      </p:sp>
      <p:grpSp>
        <p:nvGrpSpPr>
          <p:cNvPr id="3" name="Group 12">
            <a:extLst>
              <a:ext uri="{FF2B5EF4-FFF2-40B4-BE49-F238E27FC236}">
                <a16:creationId xmlns:a16="http://schemas.microsoft.com/office/drawing/2014/main" id="{30CFE68C-20BD-7544-A067-5B23E80401E8}"/>
              </a:ext>
            </a:extLst>
          </p:cNvPr>
          <p:cNvGrpSpPr/>
          <p:nvPr/>
        </p:nvGrpSpPr>
        <p:grpSpPr>
          <a:xfrm>
            <a:off x="812540" y="1422013"/>
            <a:ext cx="8280920" cy="4896544"/>
            <a:chOff x="755576" y="1340768"/>
            <a:chExt cx="7704856" cy="4680520"/>
          </a:xfrm>
        </p:grpSpPr>
        <p:graphicFrame>
          <p:nvGraphicFramePr>
            <p:cNvPr id="4" name="Chart 3">
              <a:extLst>
                <a:ext uri="{FF2B5EF4-FFF2-40B4-BE49-F238E27FC236}">
                  <a16:creationId xmlns:a16="http://schemas.microsoft.com/office/drawing/2014/main" id="{79980D5B-03CA-2F4F-A6DD-2F63C991BA2F}"/>
                </a:ext>
              </a:extLst>
            </p:cNvPr>
            <p:cNvGraphicFramePr/>
            <p:nvPr>
              <p:extLst>
                <p:ext uri="{D42A27DB-BD31-4B8C-83A1-F6EECF244321}">
                  <p14:modId xmlns:p14="http://schemas.microsoft.com/office/powerpoint/2010/main" val="1382953945"/>
                </p:ext>
              </p:extLst>
            </p:nvPr>
          </p:nvGraphicFramePr>
          <p:xfrm>
            <a:off x="755576" y="1340768"/>
            <a:ext cx="7704856"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82">
              <a:extLst>
                <a:ext uri="{FF2B5EF4-FFF2-40B4-BE49-F238E27FC236}">
                  <a16:creationId xmlns:a16="http://schemas.microsoft.com/office/drawing/2014/main" id="{4DC1DE8A-0043-034E-8FA7-F8F667B5E301}"/>
                </a:ext>
              </a:extLst>
            </p:cNvPr>
            <p:cNvSpPr txBox="1">
              <a:spLocks noChangeArrowheads="1"/>
            </p:cNvSpPr>
            <p:nvPr/>
          </p:nvSpPr>
          <p:spPr bwMode="auto">
            <a:xfrm>
              <a:off x="4067944" y="2780928"/>
              <a:ext cx="2736304" cy="3236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defTabSz="914400" fontAlgn="base">
                <a:spcBef>
                  <a:spcPct val="0"/>
                </a:spcBef>
                <a:spcAft>
                  <a:spcPts val="1000"/>
                </a:spcAft>
              </a:pPr>
              <a:r>
                <a:rPr lang="en-GB" sz="1600" b="1" dirty="0">
                  <a:solidFill>
                    <a:schemeClr val="tx2"/>
                  </a:solidFill>
                  <a:latin typeface="Calibri" pitchFamily="34" charset="0"/>
                  <a:cs typeface="Arial" pitchFamily="34" charset="0"/>
                </a:rPr>
                <a:t>Planned or being rolled out</a:t>
              </a:r>
              <a:endParaRPr lang="en-US" sz="1600" b="1" dirty="0">
                <a:solidFill>
                  <a:schemeClr val="tx2"/>
                </a:solidFill>
                <a:latin typeface="Arial" pitchFamily="34" charset="0"/>
                <a:cs typeface="Arial" pitchFamily="34" charset="0"/>
              </a:endParaRPr>
            </a:p>
          </p:txBody>
        </p:sp>
        <p:sp>
          <p:nvSpPr>
            <p:cNvPr id="6" name="Text Box 82">
              <a:extLst>
                <a:ext uri="{FF2B5EF4-FFF2-40B4-BE49-F238E27FC236}">
                  <a16:creationId xmlns:a16="http://schemas.microsoft.com/office/drawing/2014/main" id="{466E06C5-272F-FA45-8967-2127B3DD4097}"/>
                </a:ext>
              </a:extLst>
            </p:cNvPr>
            <p:cNvSpPr txBox="1">
              <a:spLocks noChangeArrowheads="1"/>
            </p:cNvSpPr>
            <p:nvPr/>
          </p:nvSpPr>
          <p:spPr bwMode="auto">
            <a:xfrm>
              <a:off x="1979712" y="1772816"/>
              <a:ext cx="3063784" cy="3236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defTabSz="914400" fontAlgn="base">
                <a:spcBef>
                  <a:spcPct val="0"/>
                </a:spcBef>
                <a:spcAft>
                  <a:spcPts val="1000"/>
                </a:spcAft>
              </a:pPr>
              <a:r>
                <a:rPr lang="en-GB" sz="1600" b="1" dirty="0">
                  <a:solidFill>
                    <a:srgbClr val="C8C400"/>
                  </a:solidFill>
                  <a:latin typeface="Calibri" pitchFamily="34" charset="0"/>
                  <a:cs typeface="Arial" pitchFamily="34" charset="0"/>
                </a:rPr>
                <a:t>Fully implemented by April 2018</a:t>
              </a:r>
              <a:endParaRPr lang="en-US" sz="1600" b="1" dirty="0">
                <a:solidFill>
                  <a:srgbClr val="C8C400"/>
                </a:solidFill>
                <a:latin typeface="Arial" pitchFamily="34" charset="0"/>
                <a:cs typeface="Arial" pitchFamily="34" charset="0"/>
              </a:endParaRPr>
            </a:p>
          </p:txBody>
        </p:sp>
        <p:sp>
          <p:nvSpPr>
            <p:cNvPr id="7" name="Text Box 82">
              <a:extLst>
                <a:ext uri="{FF2B5EF4-FFF2-40B4-BE49-F238E27FC236}">
                  <a16:creationId xmlns:a16="http://schemas.microsoft.com/office/drawing/2014/main" id="{AC751F1A-5A68-E349-9CC3-678419223EE8}"/>
                </a:ext>
              </a:extLst>
            </p:cNvPr>
            <p:cNvSpPr txBox="1">
              <a:spLocks noChangeArrowheads="1"/>
            </p:cNvSpPr>
            <p:nvPr/>
          </p:nvSpPr>
          <p:spPr bwMode="auto">
            <a:xfrm>
              <a:off x="6012160" y="1772816"/>
              <a:ext cx="1800200" cy="3236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defTabSz="914400" fontAlgn="base">
                <a:spcBef>
                  <a:spcPct val="0"/>
                </a:spcBef>
                <a:spcAft>
                  <a:spcPts val="1000"/>
                </a:spcAft>
              </a:pPr>
              <a:r>
                <a:rPr lang="en-GB" sz="1600" b="1" dirty="0">
                  <a:latin typeface="Calibri" pitchFamily="34" charset="0"/>
                  <a:cs typeface="Arial" pitchFamily="34" charset="0"/>
                </a:rPr>
                <a:t>All</a:t>
              </a:r>
              <a:endParaRPr lang="en-US" sz="1600" b="1" dirty="0">
                <a:latin typeface="Arial" pitchFamily="34" charset="0"/>
                <a:cs typeface="Arial" pitchFamily="34" charset="0"/>
              </a:endParaRPr>
            </a:p>
          </p:txBody>
        </p:sp>
      </p:grpSp>
      <p:sp>
        <p:nvSpPr>
          <p:cNvPr id="8" name="Rectangle 7">
            <a:extLst>
              <a:ext uri="{FF2B5EF4-FFF2-40B4-BE49-F238E27FC236}">
                <a16:creationId xmlns:a16="http://schemas.microsoft.com/office/drawing/2014/main" id="{ADC4D228-1658-9F4C-A815-856DF6A49049}"/>
              </a:ext>
            </a:extLst>
          </p:cNvPr>
          <p:cNvSpPr/>
          <p:nvPr/>
        </p:nvSpPr>
        <p:spPr>
          <a:xfrm>
            <a:off x="188467" y="6338984"/>
            <a:ext cx="9036496" cy="307777"/>
          </a:xfrm>
          <a:prstGeom prst="rect">
            <a:avLst/>
          </a:prstGeom>
        </p:spPr>
        <p:txBody>
          <a:bodyPr wrap="square">
            <a:spAutoFit/>
          </a:bodyPr>
          <a:lstStyle/>
          <a:p>
            <a:pPr lvl="0"/>
            <a:r>
              <a:rPr lang="en-GB" sz="1400" i="1" dirty="0"/>
              <a:t>Source: IFS calculations using the IFS micro-simulation model run on the 2015</a:t>
            </a:r>
            <a:r>
              <a:rPr lang="en-GB" sz="1400" i="1" dirty="0">
                <a:ea typeface="Noto Sans"/>
                <a:cs typeface="Noto Sans"/>
              </a:rPr>
              <a:t>‒16 FRS and 2014 LCFS.</a:t>
            </a:r>
            <a:endParaRPr lang="en-GB" sz="1400" i="1" dirty="0"/>
          </a:p>
        </p:txBody>
      </p:sp>
    </p:spTree>
    <p:extLst>
      <p:ext uri="{BB962C8B-B14F-4D97-AF65-F5344CB8AC3E}">
        <p14:creationId xmlns:p14="http://schemas.microsoft.com/office/powerpoint/2010/main" val="75798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D0415-88A3-EA40-94F0-4C331FFE05FC}"/>
              </a:ext>
            </a:extLst>
          </p:cNvPr>
          <p:cNvSpPr>
            <a:spLocks noGrp="1"/>
          </p:cNvSpPr>
          <p:nvPr>
            <p:ph type="title"/>
          </p:nvPr>
        </p:nvSpPr>
        <p:spPr/>
        <p:txBody>
          <a:bodyPr/>
          <a:lstStyle/>
          <a:p>
            <a:r>
              <a:rPr lang="en-US" dirty="0"/>
              <a:t>A depressing finding</a:t>
            </a:r>
          </a:p>
        </p:txBody>
      </p:sp>
      <p:sp>
        <p:nvSpPr>
          <p:cNvPr id="3" name="Content Placeholder 2">
            <a:extLst>
              <a:ext uri="{FF2B5EF4-FFF2-40B4-BE49-F238E27FC236}">
                <a16:creationId xmlns:a16="http://schemas.microsoft.com/office/drawing/2014/main" id="{7E66934D-CC8C-1F49-8BBD-7198C1F29357}"/>
              </a:ext>
            </a:extLst>
          </p:cNvPr>
          <p:cNvSpPr>
            <a:spLocks noGrp="1"/>
          </p:cNvSpPr>
          <p:nvPr>
            <p:ph idx="1"/>
          </p:nvPr>
        </p:nvSpPr>
        <p:spPr/>
        <p:txBody>
          <a:bodyPr/>
          <a:lstStyle/>
          <a:p>
            <a:r>
              <a:rPr lang="en-US" dirty="0"/>
              <a:t>Little pay progression for low skilled workers</a:t>
            </a:r>
          </a:p>
          <a:p>
            <a:r>
              <a:rPr lang="en-US" dirty="0"/>
              <a:t>Employment is increasingly not enough to move out of poverty or for longer run self sufficiency</a:t>
            </a:r>
          </a:p>
          <a:p>
            <a:r>
              <a:rPr lang="en-US" dirty="0"/>
              <a:t>Pay growth at the top is accelerating away, leading to increasing inequality</a:t>
            </a:r>
          </a:p>
          <a:p>
            <a:endParaRPr lang="en-US" dirty="0"/>
          </a:p>
          <a:p>
            <a:r>
              <a:rPr lang="en-US" dirty="0"/>
              <a:t>What policies might help promote pay growth at the bottom?</a:t>
            </a:r>
          </a:p>
          <a:p>
            <a:pPr marL="0" indent="0">
              <a:buNone/>
            </a:pPr>
            <a:endParaRPr lang="en-US" dirty="0"/>
          </a:p>
        </p:txBody>
      </p:sp>
    </p:spTree>
    <p:extLst>
      <p:ext uri="{BB962C8B-B14F-4D97-AF65-F5344CB8AC3E}">
        <p14:creationId xmlns:p14="http://schemas.microsoft.com/office/powerpoint/2010/main" val="4030715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F09EF-9A84-AA42-8FB7-FE365F5E7818}"/>
              </a:ext>
            </a:extLst>
          </p:cNvPr>
          <p:cNvSpPr>
            <a:spLocks noGrp="1"/>
          </p:cNvSpPr>
          <p:nvPr>
            <p:ph type="title"/>
          </p:nvPr>
        </p:nvSpPr>
        <p:spPr/>
        <p:txBody>
          <a:bodyPr/>
          <a:lstStyle/>
          <a:p>
            <a:r>
              <a:rPr lang="en-US" dirty="0"/>
              <a:t>Many inequalities matter</a:t>
            </a:r>
          </a:p>
        </p:txBody>
      </p:sp>
      <p:sp>
        <p:nvSpPr>
          <p:cNvPr id="3" name="Content Placeholder 2">
            <a:extLst>
              <a:ext uri="{FF2B5EF4-FFF2-40B4-BE49-F238E27FC236}">
                <a16:creationId xmlns:a16="http://schemas.microsoft.com/office/drawing/2014/main" id="{4E2EC3B0-B13E-8340-B66D-7E06E2818707}"/>
              </a:ext>
            </a:extLst>
          </p:cNvPr>
          <p:cNvSpPr>
            <a:spLocks noGrp="1"/>
          </p:cNvSpPr>
          <p:nvPr>
            <p:ph idx="1"/>
          </p:nvPr>
        </p:nvSpPr>
        <p:spPr/>
        <p:txBody>
          <a:bodyPr/>
          <a:lstStyle/>
          <a:p>
            <a:r>
              <a:rPr lang="en-US" dirty="0"/>
              <a:t>Income inequality is important, but so are other inequalities</a:t>
            </a:r>
          </a:p>
          <a:p>
            <a:pPr lvl="1"/>
            <a:r>
              <a:rPr lang="en-US" dirty="0"/>
              <a:t>wealth, consumption (lifetime income)</a:t>
            </a:r>
          </a:p>
          <a:p>
            <a:pPr lvl="1"/>
            <a:r>
              <a:rPr lang="en-US" dirty="0"/>
              <a:t>skills</a:t>
            </a:r>
          </a:p>
          <a:p>
            <a:pPr lvl="1"/>
            <a:r>
              <a:rPr lang="en-US" dirty="0"/>
              <a:t>health</a:t>
            </a:r>
          </a:p>
          <a:p>
            <a:pPr marL="457200" lvl="1" indent="0">
              <a:buNone/>
            </a:pPr>
            <a:endParaRPr lang="en-US" dirty="0"/>
          </a:p>
          <a:p>
            <a:endParaRPr lang="en-US" dirty="0"/>
          </a:p>
        </p:txBody>
      </p:sp>
    </p:spTree>
    <p:extLst>
      <p:ext uri="{BB962C8B-B14F-4D97-AF65-F5344CB8AC3E}">
        <p14:creationId xmlns:p14="http://schemas.microsoft.com/office/powerpoint/2010/main" val="2415656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E06A4-2819-F34B-A3C8-09920E2AAC1A}"/>
              </a:ext>
            </a:extLst>
          </p:cNvPr>
          <p:cNvSpPr>
            <a:spLocks noGrp="1"/>
          </p:cNvSpPr>
          <p:nvPr>
            <p:ph type="title"/>
          </p:nvPr>
        </p:nvSpPr>
        <p:spPr/>
        <p:txBody>
          <a:bodyPr/>
          <a:lstStyle/>
          <a:p>
            <a:r>
              <a:rPr lang="en-US" dirty="0"/>
              <a:t>What policies can we use?</a:t>
            </a:r>
          </a:p>
        </p:txBody>
      </p:sp>
      <p:sp>
        <p:nvSpPr>
          <p:cNvPr id="3" name="Content Placeholder 2">
            <a:extLst>
              <a:ext uri="{FF2B5EF4-FFF2-40B4-BE49-F238E27FC236}">
                <a16:creationId xmlns:a16="http://schemas.microsoft.com/office/drawing/2014/main" id="{2E88E4FD-F87E-E64C-B1E2-58692A64D7A9}"/>
              </a:ext>
            </a:extLst>
          </p:cNvPr>
          <p:cNvSpPr>
            <a:spLocks noGrp="1"/>
          </p:cNvSpPr>
          <p:nvPr>
            <p:ph idx="1"/>
          </p:nvPr>
        </p:nvSpPr>
        <p:spPr/>
        <p:txBody>
          <a:bodyPr/>
          <a:lstStyle/>
          <a:p>
            <a:r>
              <a:rPr lang="en-US" dirty="0"/>
              <a:t>In work benefits</a:t>
            </a:r>
          </a:p>
          <a:p>
            <a:pPr lvl="1"/>
            <a:r>
              <a:rPr lang="en-GB" dirty="0">
                <a:solidFill>
                  <a:srgbClr val="006600"/>
                </a:solidFill>
                <a:cs typeface="Times New Roman"/>
              </a:rPr>
              <a:t>encourage employment of low wage workers</a:t>
            </a:r>
          </a:p>
          <a:p>
            <a:pPr lvl="1"/>
            <a:r>
              <a:rPr lang="en-GB" dirty="0">
                <a:solidFill>
                  <a:srgbClr val="006600"/>
                </a:solidFill>
                <a:cs typeface="Times New Roman"/>
              </a:rPr>
              <a:t>are well-targeted to low earning families</a:t>
            </a:r>
          </a:p>
          <a:p>
            <a:pPr lvl="1"/>
            <a:r>
              <a:rPr lang="en-GB" dirty="0">
                <a:solidFill>
                  <a:srgbClr val="006600"/>
                </a:solidFill>
                <a:cs typeface="Times New Roman"/>
              </a:rPr>
              <a:t>but not sustainable </a:t>
            </a:r>
          </a:p>
          <a:p>
            <a:pPr lvl="1"/>
            <a:r>
              <a:rPr lang="en-GB" dirty="0">
                <a:solidFill>
                  <a:srgbClr val="006600"/>
                </a:solidFill>
                <a:cs typeface="Times New Roman"/>
              </a:rPr>
              <a:t>and may preserve low wage progression </a:t>
            </a:r>
            <a:r>
              <a:rPr lang="en-US" dirty="0"/>
              <a:t> </a:t>
            </a:r>
          </a:p>
          <a:p>
            <a:pPr marL="0" indent="0">
              <a:buNone/>
            </a:pPr>
            <a:endParaRPr lang="en-US" dirty="0"/>
          </a:p>
        </p:txBody>
      </p:sp>
    </p:spTree>
    <p:extLst>
      <p:ext uri="{BB962C8B-B14F-4D97-AF65-F5344CB8AC3E}">
        <p14:creationId xmlns:p14="http://schemas.microsoft.com/office/powerpoint/2010/main" val="545184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E06A4-2819-F34B-A3C8-09920E2AAC1A}"/>
              </a:ext>
            </a:extLst>
          </p:cNvPr>
          <p:cNvSpPr>
            <a:spLocks noGrp="1"/>
          </p:cNvSpPr>
          <p:nvPr>
            <p:ph type="title"/>
          </p:nvPr>
        </p:nvSpPr>
        <p:spPr/>
        <p:txBody>
          <a:bodyPr/>
          <a:lstStyle/>
          <a:p>
            <a:r>
              <a:rPr lang="en-US" dirty="0"/>
              <a:t>What policies can we use?</a:t>
            </a:r>
          </a:p>
        </p:txBody>
      </p:sp>
      <p:sp>
        <p:nvSpPr>
          <p:cNvPr id="3" name="Content Placeholder 2">
            <a:extLst>
              <a:ext uri="{FF2B5EF4-FFF2-40B4-BE49-F238E27FC236}">
                <a16:creationId xmlns:a16="http://schemas.microsoft.com/office/drawing/2014/main" id="{2E88E4FD-F87E-E64C-B1E2-58692A64D7A9}"/>
              </a:ext>
            </a:extLst>
          </p:cNvPr>
          <p:cNvSpPr>
            <a:spLocks noGrp="1"/>
          </p:cNvSpPr>
          <p:nvPr>
            <p:ph idx="1"/>
          </p:nvPr>
        </p:nvSpPr>
        <p:spPr/>
        <p:txBody>
          <a:bodyPr/>
          <a:lstStyle/>
          <a:p>
            <a:r>
              <a:rPr lang="en-US" dirty="0"/>
              <a:t>In work benefits </a:t>
            </a:r>
          </a:p>
          <a:p>
            <a:r>
              <a:rPr lang="en-US" dirty="0"/>
              <a:t>Minimum wages</a:t>
            </a:r>
          </a:p>
          <a:p>
            <a:pPr lvl="1"/>
            <a:r>
              <a:rPr lang="en-GB" dirty="0">
                <a:solidFill>
                  <a:srgbClr val="006600"/>
                </a:solidFill>
                <a:cs typeface="Times New Roman"/>
              </a:rPr>
              <a:t>play an important role </a:t>
            </a:r>
          </a:p>
          <a:p>
            <a:pPr lvl="1"/>
            <a:r>
              <a:rPr lang="en-GB" dirty="0">
                <a:solidFill>
                  <a:srgbClr val="006600"/>
                </a:solidFill>
                <a:cs typeface="Times New Roman"/>
              </a:rPr>
              <a:t>but are not so well-targeted </a:t>
            </a:r>
          </a:p>
          <a:p>
            <a:endParaRPr lang="en-US" dirty="0"/>
          </a:p>
        </p:txBody>
      </p:sp>
    </p:spTree>
    <p:extLst>
      <p:ext uri="{BB962C8B-B14F-4D97-AF65-F5344CB8AC3E}">
        <p14:creationId xmlns:p14="http://schemas.microsoft.com/office/powerpoint/2010/main" val="961307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33ECD-91A4-EA44-ACF1-C48865F631C0}"/>
              </a:ext>
            </a:extLst>
          </p:cNvPr>
          <p:cNvSpPr>
            <a:spLocks noGrp="1"/>
          </p:cNvSpPr>
          <p:nvPr>
            <p:ph type="title"/>
          </p:nvPr>
        </p:nvSpPr>
        <p:spPr/>
        <p:txBody>
          <a:bodyPr>
            <a:normAutofit/>
          </a:bodyPr>
          <a:lstStyle/>
          <a:p>
            <a:r>
              <a:rPr lang="en-US" sz="2800" dirty="0"/>
              <a:t>Which working households in the UK get the extra money from the recent increase in the minimum wage?</a:t>
            </a:r>
          </a:p>
        </p:txBody>
      </p:sp>
      <p:graphicFrame>
        <p:nvGraphicFramePr>
          <p:cNvPr id="3" name="Chart 2">
            <a:extLst>
              <a:ext uri="{FF2B5EF4-FFF2-40B4-BE49-F238E27FC236}">
                <a16:creationId xmlns:a16="http://schemas.microsoft.com/office/drawing/2014/main" id="{8AAA57D2-A7B2-D14D-B89A-0CDEC7342768}"/>
              </a:ext>
            </a:extLst>
          </p:cNvPr>
          <p:cNvGraphicFramePr/>
          <p:nvPr>
            <p:extLst>
              <p:ext uri="{D42A27DB-BD31-4B8C-83A1-F6EECF244321}">
                <p14:modId xmlns:p14="http://schemas.microsoft.com/office/powerpoint/2010/main" val="525666849"/>
              </p:ext>
            </p:extLst>
          </p:nvPr>
        </p:nvGraphicFramePr>
        <p:xfrm>
          <a:off x="681036" y="1463898"/>
          <a:ext cx="9224964" cy="487508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B0D9A1C2-9F82-5546-A618-8DF64B7DF213}"/>
              </a:ext>
            </a:extLst>
          </p:cNvPr>
          <p:cNvSpPr/>
          <p:nvPr/>
        </p:nvSpPr>
        <p:spPr>
          <a:xfrm>
            <a:off x="188467" y="6338984"/>
            <a:ext cx="9036496" cy="307777"/>
          </a:xfrm>
          <a:prstGeom prst="rect">
            <a:avLst/>
          </a:prstGeom>
        </p:spPr>
        <p:txBody>
          <a:bodyPr wrap="square">
            <a:spAutoFit/>
          </a:bodyPr>
          <a:lstStyle/>
          <a:p>
            <a:pPr lvl="0"/>
            <a:r>
              <a:rPr lang="en-GB" sz="1400" i="1" dirty="0"/>
              <a:t>Source: Cribb, Joyce and Norris </a:t>
            </a:r>
            <a:r>
              <a:rPr lang="en-GB" sz="1400" i="1" dirty="0" err="1"/>
              <a:t>Keiller</a:t>
            </a:r>
            <a:r>
              <a:rPr lang="en-GB" sz="1400" i="1" dirty="0"/>
              <a:t>, IFS, 2017</a:t>
            </a:r>
            <a:r>
              <a:rPr lang="en-GB" sz="1400" i="1" dirty="0">
                <a:ea typeface="Noto Sans"/>
                <a:cs typeface="Noto Sans"/>
              </a:rPr>
              <a:t>.</a:t>
            </a:r>
            <a:endParaRPr lang="en-GB" sz="1400" i="1" dirty="0"/>
          </a:p>
        </p:txBody>
      </p:sp>
    </p:spTree>
    <p:extLst>
      <p:ext uri="{BB962C8B-B14F-4D97-AF65-F5344CB8AC3E}">
        <p14:creationId xmlns:p14="http://schemas.microsoft.com/office/powerpoint/2010/main" val="4273986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E06A4-2819-F34B-A3C8-09920E2AAC1A}"/>
              </a:ext>
            </a:extLst>
          </p:cNvPr>
          <p:cNvSpPr>
            <a:spLocks noGrp="1"/>
          </p:cNvSpPr>
          <p:nvPr>
            <p:ph type="title"/>
          </p:nvPr>
        </p:nvSpPr>
        <p:spPr/>
        <p:txBody>
          <a:bodyPr/>
          <a:lstStyle/>
          <a:p>
            <a:r>
              <a:rPr lang="en-US" dirty="0"/>
              <a:t>What policies can we use?</a:t>
            </a:r>
          </a:p>
        </p:txBody>
      </p:sp>
      <p:sp>
        <p:nvSpPr>
          <p:cNvPr id="3" name="Content Placeholder 2">
            <a:extLst>
              <a:ext uri="{FF2B5EF4-FFF2-40B4-BE49-F238E27FC236}">
                <a16:creationId xmlns:a16="http://schemas.microsoft.com/office/drawing/2014/main" id="{2E88E4FD-F87E-E64C-B1E2-58692A64D7A9}"/>
              </a:ext>
            </a:extLst>
          </p:cNvPr>
          <p:cNvSpPr>
            <a:spLocks noGrp="1"/>
          </p:cNvSpPr>
          <p:nvPr>
            <p:ph idx="1"/>
          </p:nvPr>
        </p:nvSpPr>
        <p:spPr/>
        <p:txBody>
          <a:bodyPr/>
          <a:lstStyle/>
          <a:p>
            <a:r>
              <a:rPr lang="en-US" dirty="0"/>
              <a:t>In work benefits </a:t>
            </a:r>
          </a:p>
          <a:p>
            <a:r>
              <a:rPr lang="en-US" dirty="0"/>
              <a:t>Minimum wages</a:t>
            </a:r>
          </a:p>
          <a:p>
            <a:r>
              <a:rPr lang="en-US" dirty="0"/>
              <a:t>Human capital, training and promoting good jobs</a:t>
            </a:r>
          </a:p>
          <a:p>
            <a:pPr lvl="1"/>
            <a:r>
              <a:rPr lang="en-GB" dirty="0">
                <a:solidFill>
                  <a:srgbClr val="006600"/>
                </a:solidFill>
                <a:cs typeface="Times New Roman"/>
              </a:rPr>
              <a:t>evidence suggests strong complementarity in returns to work experience with education</a:t>
            </a:r>
          </a:p>
          <a:p>
            <a:pPr lvl="2"/>
            <a:r>
              <a:rPr lang="en-GB" dirty="0">
                <a:solidFill>
                  <a:srgbClr val="006600"/>
                </a:solidFill>
                <a:cs typeface="Times New Roman"/>
              </a:rPr>
              <a:t>more educated get paid more the more experience they get</a:t>
            </a:r>
          </a:p>
          <a:p>
            <a:pPr lvl="1"/>
            <a:r>
              <a:rPr lang="en-GB" dirty="0">
                <a:solidFill>
                  <a:srgbClr val="006600"/>
                </a:solidFill>
                <a:cs typeface="Times New Roman"/>
              </a:rPr>
              <a:t>are there skills that are complementary with experience for low educated workers?</a:t>
            </a:r>
          </a:p>
          <a:p>
            <a:pPr lvl="2"/>
            <a:r>
              <a:rPr lang="en-GB" dirty="0">
                <a:solidFill>
                  <a:srgbClr val="006600"/>
                </a:solidFill>
                <a:cs typeface="Times New Roman"/>
              </a:rPr>
              <a:t>some evidence suggests that firm based qualification training yields returns for low educated workers</a:t>
            </a:r>
          </a:p>
          <a:p>
            <a:pPr lvl="2"/>
            <a:r>
              <a:rPr lang="en-GB" dirty="0">
                <a:solidFill>
                  <a:srgbClr val="006600"/>
                </a:solidFill>
                <a:cs typeface="Times New Roman"/>
              </a:rPr>
              <a:t>what is the nature of these jobs and this training?</a:t>
            </a:r>
          </a:p>
          <a:p>
            <a:pPr lvl="2"/>
            <a:r>
              <a:rPr lang="en-GB" dirty="0">
                <a:solidFill>
                  <a:srgbClr val="006600"/>
                </a:solidFill>
                <a:cs typeface="Times New Roman"/>
              </a:rPr>
              <a:t>and what can policy do to encourage more of it?</a:t>
            </a:r>
          </a:p>
          <a:p>
            <a:pPr marL="457200" lvl="1" indent="0">
              <a:buNone/>
            </a:pPr>
            <a:endParaRPr lang="en-GB" dirty="0">
              <a:solidFill>
                <a:srgbClr val="006600"/>
              </a:solidFill>
              <a:cs typeface="Times New Roman"/>
            </a:endParaRPr>
          </a:p>
          <a:p>
            <a:endParaRPr lang="en-US" dirty="0"/>
          </a:p>
          <a:p>
            <a:endParaRPr lang="en-US" dirty="0"/>
          </a:p>
        </p:txBody>
      </p:sp>
    </p:spTree>
    <p:extLst>
      <p:ext uri="{BB962C8B-B14F-4D97-AF65-F5344CB8AC3E}">
        <p14:creationId xmlns:p14="http://schemas.microsoft.com/office/powerpoint/2010/main" val="2957167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CBCDC-16FF-A64A-ACF9-993B6A6A9EC1}"/>
              </a:ext>
            </a:extLst>
          </p:cNvPr>
          <p:cNvSpPr>
            <a:spLocks noGrp="1"/>
          </p:cNvSpPr>
          <p:nvPr>
            <p:ph type="title"/>
          </p:nvPr>
        </p:nvSpPr>
        <p:spPr/>
        <p:txBody>
          <a:bodyPr/>
          <a:lstStyle/>
          <a:p>
            <a:r>
              <a:rPr lang="en-US" dirty="0"/>
              <a:t>What types of low skilled jobs see wage progression? </a:t>
            </a:r>
          </a:p>
        </p:txBody>
      </p:sp>
      <p:sp>
        <p:nvSpPr>
          <p:cNvPr id="3" name="Content Placeholder 2">
            <a:extLst>
              <a:ext uri="{FF2B5EF4-FFF2-40B4-BE49-F238E27FC236}">
                <a16:creationId xmlns:a16="http://schemas.microsoft.com/office/drawing/2014/main" id="{28A268AB-1DF6-C44E-915C-85623A54202C}"/>
              </a:ext>
            </a:extLst>
          </p:cNvPr>
          <p:cNvSpPr>
            <a:spLocks noGrp="1"/>
          </p:cNvSpPr>
          <p:nvPr>
            <p:ph idx="1"/>
          </p:nvPr>
        </p:nvSpPr>
        <p:spPr/>
        <p:txBody>
          <a:bodyPr/>
          <a:lstStyle/>
          <a:p>
            <a:r>
              <a:rPr lang="en-US" dirty="0"/>
              <a:t>Workers in </a:t>
            </a:r>
            <a:r>
              <a:rPr lang="en-US" dirty="0">
                <a:solidFill>
                  <a:schemeClr val="accent6"/>
                </a:solidFill>
              </a:rPr>
              <a:t>some low-skilled occupations</a:t>
            </a:r>
            <a:r>
              <a:rPr lang="en-US" dirty="0"/>
              <a:t> do experience wage progression and returns to experience</a:t>
            </a:r>
          </a:p>
          <a:p>
            <a:pPr lvl="1"/>
            <a:r>
              <a:rPr lang="en-US" dirty="0"/>
              <a:t>they are similar on most observable characteristics to workers who don’t experience wage progression</a:t>
            </a:r>
          </a:p>
          <a:p>
            <a:pPr lvl="1"/>
            <a:r>
              <a:rPr lang="en-US" dirty="0"/>
              <a:t>this is in line with a burgeoning literature that shows that similar workers get very different wages depending on the firm they match to</a:t>
            </a:r>
          </a:p>
          <a:p>
            <a:r>
              <a:rPr lang="en-US" dirty="0"/>
              <a:t>we </a:t>
            </a:r>
            <a:r>
              <a:rPr lang="en-US" dirty="0" err="1"/>
              <a:t>emphasise</a:t>
            </a:r>
            <a:r>
              <a:rPr lang="en-US" dirty="0"/>
              <a:t> that the workers who get goods wages are more likely to be in certain types of jobs</a:t>
            </a:r>
          </a:p>
          <a:p>
            <a:pPr lvl="1"/>
            <a:r>
              <a:rPr lang="en-US" dirty="0"/>
              <a:t>those were certain types of </a:t>
            </a:r>
            <a:r>
              <a:rPr lang="en-US" dirty="0">
                <a:solidFill>
                  <a:schemeClr val="accent6"/>
                </a:solidFill>
              </a:rPr>
              <a:t>soft skills</a:t>
            </a:r>
            <a:r>
              <a:rPr lang="en-US" dirty="0"/>
              <a:t> are important</a:t>
            </a:r>
          </a:p>
          <a:p>
            <a:pPr marL="457200" lvl="1" indent="0">
              <a:buNone/>
            </a:pPr>
            <a:endParaRPr lang="en-US" dirty="0"/>
          </a:p>
        </p:txBody>
      </p:sp>
    </p:spTree>
    <p:extLst>
      <p:ext uri="{BB962C8B-B14F-4D97-AF65-F5344CB8AC3E}">
        <p14:creationId xmlns:p14="http://schemas.microsoft.com/office/powerpoint/2010/main" val="2449944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5CB96-A7BA-C64F-809A-C329BB453DB6}"/>
              </a:ext>
            </a:extLst>
          </p:cNvPr>
          <p:cNvSpPr>
            <a:spLocks noGrp="1"/>
          </p:cNvSpPr>
          <p:nvPr>
            <p:ph type="title"/>
          </p:nvPr>
        </p:nvSpPr>
        <p:spPr>
          <a:xfrm>
            <a:off x="681038" y="365127"/>
            <a:ext cx="8920162" cy="1325563"/>
          </a:xfrm>
        </p:spPr>
        <p:txBody>
          <a:bodyPr/>
          <a:lstStyle/>
          <a:p>
            <a:r>
              <a:rPr lang="en-US" dirty="0"/>
              <a:t>Examples of these soft skills and abilities</a:t>
            </a:r>
          </a:p>
        </p:txBody>
      </p:sp>
      <p:sp>
        <p:nvSpPr>
          <p:cNvPr id="3" name="Content Placeholder 2">
            <a:extLst>
              <a:ext uri="{FF2B5EF4-FFF2-40B4-BE49-F238E27FC236}">
                <a16:creationId xmlns:a16="http://schemas.microsoft.com/office/drawing/2014/main" id="{1CDDC448-9369-5344-96B9-2D6256451E62}"/>
              </a:ext>
            </a:extLst>
          </p:cNvPr>
          <p:cNvSpPr>
            <a:spLocks noGrp="1"/>
          </p:cNvSpPr>
          <p:nvPr>
            <p:ph idx="1"/>
          </p:nvPr>
        </p:nvSpPr>
        <p:spPr/>
        <p:txBody>
          <a:bodyPr/>
          <a:lstStyle/>
          <a:p>
            <a:r>
              <a:rPr lang="en-US" dirty="0"/>
              <a:t>How important is </a:t>
            </a:r>
            <a:r>
              <a:rPr lang="en-US" dirty="0">
                <a:solidFill>
                  <a:schemeClr val="accent6"/>
                </a:solidFill>
              </a:rPr>
              <a:t>coordination</a:t>
            </a:r>
            <a:r>
              <a:rPr lang="en-US" dirty="0"/>
              <a:t> to the performance of your current job?	</a:t>
            </a:r>
          </a:p>
          <a:p>
            <a:pPr lvl="1"/>
            <a:r>
              <a:rPr lang="en-US" dirty="0"/>
              <a:t>Coordination: Adjusting actions in relation to others’ actions.</a:t>
            </a:r>
          </a:p>
          <a:p>
            <a:r>
              <a:rPr lang="en-US" dirty="0"/>
              <a:t>How important is </a:t>
            </a:r>
            <a:r>
              <a:rPr lang="en-US" dirty="0">
                <a:solidFill>
                  <a:schemeClr val="accent6"/>
                </a:solidFill>
              </a:rPr>
              <a:t>active listening</a:t>
            </a:r>
            <a:r>
              <a:rPr lang="en-US" dirty="0"/>
              <a:t> to the performance of your current job? </a:t>
            </a:r>
          </a:p>
          <a:p>
            <a:pPr lvl="1"/>
            <a:r>
              <a:rPr lang="en-US" dirty="0"/>
              <a:t>Active Listening: Giving full attention to what other people are saying, taking time to understand the points being made, asking questions as appropriate, and not interrupting at inappropriate times</a:t>
            </a:r>
          </a:p>
          <a:p>
            <a:r>
              <a:rPr lang="en-US" dirty="0"/>
              <a:t>How important is it to </a:t>
            </a:r>
            <a:r>
              <a:rPr lang="en-US" dirty="0">
                <a:solidFill>
                  <a:schemeClr val="accent6"/>
                </a:solidFill>
              </a:rPr>
              <a:t>work with others</a:t>
            </a:r>
            <a:r>
              <a:rPr lang="en-US" dirty="0"/>
              <a:t> in a group or team in this job?</a:t>
            </a:r>
          </a:p>
        </p:txBody>
      </p:sp>
    </p:spTree>
    <p:extLst>
      <p:ext uri="{BB962C8B-B14F-4D97-AF65-F5344CB8AC3E}">
        <p14:creationId xmlns:p14="http://schemas.microsoft.com/office/powerpoint/2010/main" val="1104820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5CB96-A7BA-C64F-809A-C329BB453DB6}"/>
              </a:ext>
            </a:extLst>
          </p:cNvPr>
          <p:cNvSpPr>
            <a:spLocks noGrp="1"/>
          </p:cNvSpPr>
          <p:nvPr>
            <p:ph type="title"/>
          </p:nvPr>
        </p:nvSpPr>
        <p:spPr>
          <a:xfrm>
            <a:off x="681038" y="365127"/>
            <a:ext cx="8920162" cy="1325563"/>
          </a:xfrm>
        </p:spPr>
        <p:txBody>
          <a:bodyPr/>
          <a:lstStyle/>
          <a:p>
            <a:r>
              <a:rPr lang="en-US" dirty="0"/>
              <a:t>Examples of these soft skills and abilities</a:t>
            </a:r>
          </a:p>
        </p:txBody>
      </p:sp>
      <p:sp>
        <p:nvSpPr>
          <p:cNvPr id="3" name="Content Placeholder 2">
            <a:extLst>
              <a:ext uri="{FF2B5EF4-FFF2-40B4-BE49-F238E27FC236}">
                <a16:creationId xmlns:a16="http://schemas.microsoft.com/office/drawing/2014/main" id="{1CDDC448-9369-5344-96B9-2D6256451E62}"/>
              </a:ext>
            </a:extLst>
          </p:cNvPr>
          <p:cNvSpPr>
            <a:spLocks noGrp="1"/>
          </p:cNvSpPr>
          <p:nvPr>
            <p:ph idx="1"/>
          </p:nvPr>
        </p:nvSpPr>
        <p:spPr/>
        <p:txBody>
          <a:bodyPr/>
          <a:lstStyle/>
          <a:p>
            <a:r>
              <a:rPr lang="en-US" dirty="0"/>
              <a:t>How important is </a:t>
            </a:r>
            <a:r>
              <a:rPr lang="en-US" dirty="0">
                <a:solidFill>
                  <a:schemeClr val="accent6"/>
                </a:solidFill>
              </a:rPr>
              <a:t>social perceptiveness</a:t>
            </a:r>
            <a:r>
              <a:rPr lang="en-US" dirty="0"/>
              <a:t> to the performance of your current job? </a:t>
            </a:r>
          </a:p>
          <a:p>
            <a:pPr lvl="1"/>
            <a:r>
              <a:rPr lang="en-US" dirty="0"/>
              <a:t>Social Perceptiveness: Being aware of others’ reactions and understanding why they react as they do.</a:t>
            </a:r>
          </a:p>
          <a:p>
            <a:r>
              <a:rPr lang="en-US" dirty="0"/>
              <a:t>How important is </a:t>
            </a:r>
            <a:r>
              <a:rPr lang="en-US" dirty="0">
                <a:solidFill>
                  <a:schemeClr val="accent6"/>
                </a:solidFill>
              </a:rPr>
              <a:t>problem sensitivity</a:t>
            </a:r>
            <a:r>
              <a:rPr lang="en-US" dirty="0"/>
              <a:t> to the performance of your current job? </a:t>
            </a:r>
          </a:p>
          <a:p>
            <a:pPr lvl="1"/>
            <a:r>
              <a:rPr lang="en-US" dirty="0"/>
              <a:t>Problem Sensitivity: The ability to tell when something is wrong or is likely to go wrong. It does not involve solving the problem, only recognizing that there is a problem.</a:t>
            </a:r>
          </a:p>
        </p:txBody>
      </p:sp>
    </p:spTree>
    <p:extLst>
      <p:ext uri="{BB962C8B-B14F-4D97-AF65-F5344CB8AC3E}">
        <p14:creationId xmlns:p14="http://schemas.microsoft.com/office/powerpoint/2010/main" val="2231431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F2849-86DD-8F44-AD9E-BA47A5212444}"/>
              </a:ext>
            </a:extLst>
          </p:cNvPr>
          <p:cNvSpPr>
            <a:spLocks noGrp="1"/>
          </p:cNvSpPr>
          <p:nvPr>
            <p:ph type="title"/>
          </p:nvPr>
        </p:nvSpPr>
        <p:spPr/>
        <p:txBody>
          <a:bodyPr>
            <a:normAutofit/>
          </a:bodyPr>
          <a:lstStyle/>
          <a:p>
            <a:r>
              <a:rPr lang="en-US" sz="3200" dirty="0"/>
              <a:t>Workers in jobs where these soft skills are more important experience more wage progression</a:t>
            </a:r>
          </a:p>
        </p:txBody>
      </p:sp>
      <p:pic>
        <p:nvPicPr>
          <p:cNvPr id="3" name="Picture 2">
            <a:extLst>
              <a:ext uri="{FF2B5EF4-FFF2-40B4-BE49-F238E27FC236}">
                <a16:creationId xmlns:a16="http://schemas.microsoft.com/office/drawing/2014/main" id="{F423738C-C4CF-6944-BE44-25378B4521F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88720" y="1408177"/>
            <a:ext cx="7059168" cy="5084696"/>
          </a:xfrm>
          <a:prstGeom prst="rect">
            <a:avLst/>
          </a:prstGeom>
          <a:noFill/>
          <a:ln>
            <a:noFill/>
          </a:ln>
        </p:spPr>
      </p:pic>
      <p:sp>
        <p:nvSpPr>
          <p:cNvPr id="4" name="Rectangle 3">
            <a:extLst>
              <a:ext uri="{FF2B5EF4-FFF2-40B4-BE49-F238E27FC236}">
                <a16:creationId xmlns:a16="http://schemas.microsoft.com/office/drawing/2014/main" id="{9743FF97-6273-634B-8136-F6FE2FA75986}"/>
              </a:ext>
            </a:extLst>
          </p:cNvPr>
          <p:cNvSpPr/>
          <p:nvPr/>
        </p:nvSpPr>
        <p:spPr>
          <a:xfrm>
            <a:off x="351692" y="6338984"/>
            <a:ext cx="4354141" cy="307777"/>
          </a:xfrm>
          <a:prstGeom prst="rect">
            <a:avLst/>
          </a:prstGeom>
        </p:spPr>
        <p:txBody>
          <a:bodyPr wrap="none">
            <a:spAutoFit/>
          </a:bodyPr>
          <a:lstStyle/>
          <a:p>
            <a:r>
              <a:rPr lang="en-GB" sz="1400" i="1" dirty="0"/>
              <a:t>Source: Aghion, </a:t>
            </a:r>
            <a:r>
              <a:rPr lang="en-GB" sz="1400" i="1" dirty="0" err="1"/>
              <a:t>Bergeaud</a:t>
            </a:r>
            <a:r>
              <a:rPr lang="en-GB" sz="1400" i="1" dirty="0"/>
              <a:t>, Blundell and Griffith, IFS, 2020</a:t>
            </a:r>
            <a:endParaRPr lang="en-US" sz="1400" i="1" dirty="0"/>
          </a:p>
        </p:txBody>
      </p:sp>
      <p:sp>
        <p:nvSpPr>
          <p:cNvPr id="5" name="TextBox 4">
            <a:extLst>
              <a:ext uri="{FF2B5EF4-FFF2-40B4-BE49-F238E27FC236}">
                <a16:creationId xmlns:a16="http://schemas.microsoft.com/office/drawing/2014/main" id="{F994D700-D01F-FB41-B803-826F9F7CF001}"/>
              </a:ext>
            </a:extLst>
          </p:cNvPr>
          <p:cNvSpPr txBox="1"/>
          <p:nvPr/>
        </p:nvSpPr>
        <p:spPr>
          <a:xfrm>
            <a:off x="7059168" y="2176272"/>
            <a:ext cx="2619115" cy="369332"/>
          </a:xfrm>
          <a:prstGeom prst="rect">
            <a:avLst/>
          </a:prstGeom>
          <a:noFill/>
        </p:spPr>
        <p:txBody>
          <a:bodyPr wrap="none" rtlCol="0">
            <a:spAutoFit/>
          </a:bodyPr>
          <a:lstStyle/>
          <a:p>
            <a:r>
              <a:rPr lang="en-US" b="1" dirty="0">
                <a:solidFill>
                  <a:srgbClr val="FF0000"/>
                </a:solidFill>
              </a:rPr>
              <a:t>soft skills most important</a:t>
            </a:r>
          </a:p>
        </p:txBody>
      </p:sp>
      <p:sp>
        <p:nvSpPr>
          <p:cNvPr id="6" name="TextBox 5">
            <a:extLst>
              <a:ext uri="{FF2B5EF4-FFF2-40B4-BE49-F238E27FC236}">
                <a16:creationId xmlns:a16="http://schemas.microsoft.com/office/drawing/2014/main" id="{BB68BC39-C4EE-0845-B41D-D52C345AB8BF}"/>
              </a:ext>
            </a:extLst>
          </p:cNvPr>
          <p:cNvSpPr txBox="1"/>
          <p:nvPr/>
        </p:nvSpPr>
        <p:spPr>
          <a:xfrm>
            <a:off x="6565052" y="3506774"/>
            <a:ext cx="2593467" cy="369332"/>
          </a:xfrm>
          <a:prstGeom prst="rect">
            <a:avLst/>
          </a:prstGeom>
          <a:noFill/>
        </p:spPr>
        <p:txBody>
          <a:bodyPr wrap="none" rtlCol="0">
            <a:spAutoFit/>
          </a:bodyPr>
          <a:lstStyle/>
          <a:p>
            <a:r>
              <a:rPr lang="en-US" b="1" dirty="0">
                <a:solidFill>
                  <a:schemeClr val="accent6">
                    <a:lumMod val="75000"/>
                  </a:schemeClr>
                </a:solidFill>
              </a:rPr>
              <a:t>soft skills least important</a:t>
            </a:r>
          </a:p>
        </p:txBody>
      </p:sp>
    </p:spTree>
    <p:extLst>
      <p:ext uri="{BB962C8B-B14F-4D97-AF65-F5344CB8AC3E}">
        <p14:creationId xmlns:p14="http://schemas.microsoft.com/office/powerpoint/2010/main" val="572082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D5BCB-3537-7446-A412-6CB89E77866A}"/>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BCE1B637-B41A-0744-8639-C6853C2D9A4F}"/>
              </a:ext>
            </a:extLst>
          </p:cNvPr>
          <p:cNvSpPr>
            <a:spLocks noGrp="1"/>
          </p:cNvSpPr>
          <p:nvPr>
            <p:ph idx="1"/>
          </p:nvPr>
        </p:nvSpPr>
        <p:spPr/>
        <p:txBody>
          <a:bodyPr/>
          <a:lstStyle/>
          <a:p>
            <a:r>
              <a:rPr lang="en-US" dirty="0"/>
              <a:t>Little wage progression for low educated workers</a:t>
            </a:r>
          </a:p>
          <a:p>
            <a:pPr lvl="1"/>
            <a:r>
              <a:rPr lang="en-US" dirty="0"/>
              <a:t>meaning that employment is increasingly not enough to move out of poverty</a:t>
            </a:r>
          </a:p>
          <a:p>
            <a:r>
              <a:rPr lang="en-US" dirty="0"/>
              <a:t>Increased female earnings has not been sufficient to overcome family earnings inequality</a:t>
            </a:r>
          </a:p>
          <a:p>
            <a:r>
              <a:rPr lang="en-US" dirty="0"/>
              <a:t>The benefit system is well targeted at low earning families, but is unsustainable as the only policy tool</a:t>
            </a:r>
          </a:p>
          <a:p>
            <a:r>
              <a:rPr lang="en-US" dirty="0"/>
              <a:t>Minimum wages lift hourly wages, but are not well targeted at low earning families</a:t>
            </a:r>
          </a:p>
        </p:txBody>
      </p:sp>
    </p:spTree>
    <p:extLst>
      <p:ext uri="{BB962C8B-B14F-4D97-AF65-F5344CB8AC3E}">
        <p14:creationId xmlns:p14="http://schemas.microsoft.com/office/powerpoint/2010/main" val="1710421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C35BC-BC69-F74D-86B0-8796A222EB87}"/>
              </a:ext>
            </a:extLst>
          </p:cNvPr>
          <p:cNvSpPr>
            <a:spLocks noGrp="1"/>
          </p:cNvSpPr>
          <p:nvPr>
            <p:ph type="title"/>
          </p:nvPr>
        </p:nvSpPr>
        <p:spPr/>
        <p:txBody>
          <a:bodyPr/>
          <a:lstStyle/>
          <a:p>
            <a:r>
              <a:rPr lang="en-US" dirty="0"/>
              <a:t>Designing the best policy mix</a:t>
            </a:r>
          </a:p>
        </p:txBody>
      </p:sp>
      <p:sp>
        <p:nvSpPr>
          <p:cNvPr id="3" name="Content Placeholder 2">
            <a:extLst>
              <a:ext uri="{FF2B5EF4-FFF2-40B4-BE49-F238E27FC236}">
                <a16:creationId xmlns:a16="http://schemas.microsoft.com/office/drawing/2014/main" id="{2FB91BF5-733D-D841-8E0B-53BADAEF6D6E}"/>
              </a:ext>
            </a:extLst>
          </p:cNvPr>
          <p:cNvSpPr>
            <a:spLocks noGrp="1"/>
          </p:cNvSpPr>
          <p:nvPr>
            <p:ph idx="1"/>
          </p:nvPr>
        </p:nvSpPr>
        <p:spPr/>
        <p:txBody>
          <a:bodyPr/>
          <a:lstStyle/>
          <a:p>
            <a:r>
              <a:rPr lang="en-US" dirty="0"/>
              <a:t>What limits wage progression at the bottom?</a:t>
            </a:r>
          </a:p>
          <a:p>
            <a:pPr lvl="1"/>
            <a:r>
              <a:rPr lang="en-US" dirty="0"/>
              <a:t>lack of skills and training?</a:t>
            </a:r>
          </a:p>
          <a:p>
            <a:r>
              <a:rPr lang="en-US" dirty="0"/>
              <a:t>What skills leads to good jobs for low educated workers?</a:t>
            </a:r>
          </a:p>
          <a:p>
            <a:pPr lvl="1"/>
            <a:r>
              <a:rPr lang="en-US" dirty="0"/>
              <a:t>should we focus on soft skills and early years investments?</a:t>
            </a:r>
          </a:p>
          <a:p>
            <a:r>
              <a:rPr lang="en-US" dirty="0">
                <a:solidFill>
                  <a:schemeClr val="tx1">
                    <a:lumMod val="50000"/>
                    <a:lumOff val="50000"/>
                  </a:schemeClr>
                </a:solidFill>
              </a:rPr>
              <a:t>[What policies can increase earnings of low wage females?]</a:t>
            </a:r>
          </a:p>
          <a:p>
            <a:r>
              <a:rPr lang="en-US" dirty="0">
                <a:solidFill>
                  <a:schemeClr val="tx1">
                    <a:lumMod val="50000"/>
                    <a:lumOff val="50000"/>
                  </a:schemeClr>
                </a:solidFill>
              </a:rPr>
              <a:t>[Do we need stronger competition policy and contract regulation alongside redistributive tax and benefit system and minimum wage polices?]</a:t>
            </a:r>
          </a:p>
        </p:txBody>
      </p:sp>
    </p:spTree>
    <p:extLst>
      <p:ext uri="{BB962C8B-B14F-4D97-AF65-F5344CB8AC3E}">
        <p14:creationId xmlns:p14="http://schemas.microsoft.com/office/powerpoint/2010/main" val="2861719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B56CE-30E4-004A-9C73-D4B2ACA86902}"/>
              </a:ext>
            </a:extLst>
          </p:cNvPr>
          <p:cNvSpPr>
            <a:spLocks noGrp="1"/>
          </p:cNvSpPr>
          <p:nvPr>
            <p:ph type="title"/>
          </p:nvPr>
        </p:nvSpPr>
        <p:spPr/>
        <p:txBody>
          <a:bodyPr/>
          <a:lstStyle/>
          <a:p>
            <a:r>
              <a:rPr lang="en-US" dirty="0"/>
              <a:t>In the UK the gap in life expectancy between affluent and deprived areas has widened</a:t>
            </a:r>
          </a:p>
        </p:txBody>
      </p:sp>
      <p:graphicFrame>
        <p:nvGraphicFramePr>
          <p:cNvPr id="3" name="Object 3">
            <a:extLst>
              <a:ext uri="{FF2B5EF4-FFF2-40B4-BE49-F238E27FC236}">
                <a16:creationId xmlns:a16="http://schemas.microsoft.com/office/drawing/2014/main" id="{0F6526D8-E682-DD43-81E5-6AFC4005170A}"/>
              </a:ext>
            </a:extLst>
          </p:cNvPr>
          <p:cNvGraphicFramePr/>
          <p:nvPr>
            <p:extLst>
              <p:ext uri="{D42A27DB-BD31-4B8C-83A1-F6EECF244321}">
                <p14:modId xmlns:p14="http://schemas.microsoft.com/office/powerpoint/2010/main" val="4086231529"/>
              </p:ext>
            </p:extLst>
          </p:nvPr>
        </p:nvGraphicFramePr>
        <p:xfrm>
          <a:off x="861646" y="1690690"/>
          <a:ext cx="8363316" cy="439358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560075E8-FC6E-F246-8742-B5C202707E55}"/>
              </a:ext>
            </a:extLst>
          </p:cNvPr>
          <p:cNvSpPr/>
          <p:nvPr/>
        </p:nvSpPr>
        <p:spPr>
          <a:xfrm>
            <a:off x="383875" y="6308207"/>
            <a:ext cx="2842958" cy="369332"/>
          </a:xfrm>
          <a:prstGeom prst="rect">
            <a:avLst/>
          </a:prstGeom>
        </p:spPr>
        <p:txBody>
          <a:bodyPr wrap="none">
            <a:spAutoFit/>
          </a:bodyPr>
          <a:lstStyle/>
          <a:p>
            <a:pPr>
              <a:spcBef>
                <a:spcPts val="900"/>
              </a:spcBef>
              <a:spcAft>
                <a:spcPts val="450"/>
              </a:spcAft>
            </a:pPr>
            <a:r>
              <a:rPr lang="en-GB" i="1" dirty="0">
                <a:solidFill>
                  <a:srgbClr val="333333"/>
                </a:solidFill>
                <a:ea typeface="Tablet Gothic" panose="02000503000000020004" pitchFamily="50" charset="0"/>
                <a:cs typeface="Times New Roman" panose="02020603050405020304" pitchFamily="18" charset="0"/>
              </a:rPr>
              <a:t>Source: Bennett et al., 2018.</a:t>
            </a:r>
          </a:p>
        </p:txBody>
      </p:sp>
      <p:sp>
        <p:nvSpPr>
          <p:cNvPr id="7" name="Up-Down Arrow 17">
            <a:extLst>
              <a:ext uri="{FF2B5EF4-FFF2-40B4-BE49-F238E27FC236}">
                <a16:creationId xmlns:a16="http://schemas.microsoft.com/office/drawing/2014/main" id="{4072825E-8543-FB4E-84B6-3E4D2708DA67}"/>
              </a:ext>
            </a:extLst>
          </p:cNvPr>
          <p:cNvSpPr/>
          <p:nvPr/>
        </p:nvSpPr>
        <p:spPr>
          <a:xfrm>
            <a:off x="8373524" y="2638536"/>
            <a:ext cx="131469" cy="1910033"/>
          </a:xfrm>
          <a:prstGeom prst="upDownArrow">
            <a:avLst>
              <a:gd name="adj1" fmla="val 33789"/>
              <a:gd name="adj2" fmla="val 50000"/>
            </a:avLst>
          </a:prstGeom>
          <a:solidFill>
            <a:srgbClr val="1AA7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a:p>
        </p:txBody>
      </p:sp>
      <p:sp>
        <p:nvSpPr>
          <p:cNvPr id="8" name="Text Box 1">
            <a:extLst>
              <a:ext uri="{FF2B5EF4-FFF2-40B4-BE49-F238E27FC236}">
                <a16:creationId xmlns:a16="http://schemas.microsoft.com/office/drawing/2014/main" id="{96BC18CB-5EC3-1A43-9652-57E371F6C562}"/>
              </a:ext>
            </a:extLst>
          </p:cNvPr>
          <p:cNvSpPr txBox="1">
            <a:spLocks noChangeArrowheads="1"/>
          </p:cNvSpPr>
          <p:nvPr/>
        </p:nvSpPr>
        <p:spPr bwMode="auto">
          <a:xfrm>
            <a:off x="5873686" y="3099059"/>
            <a:ext cx="2006062" cy="24269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nSpc>
                <a:spcPct val="106000"/>
              </a:lnSpc>
              <a:spcAft>
                <a:spcPts val="600"/>
              </a:spcAft>
            </a:pPr>
            <a:r>
              <a:rPr lang="en-GB" b="1" dirty="0">
                <a:solidFill>
                  <a:srgbClr val="1AA75E"/>
                </a:solidFill>
                <a:ea typeface="Tablet Gothic" panose="02000503000000020004" pitchFamily="50" charset="0"/>
              </a:rPr>
              <a:t>2016 gap: 7.9 years</a:t>
            </a:r>
            <a:endParaRPr lang="en-GB" dirty="0">
              <a:solidFill>
                <a:srgbClr val="1AA75E"/>
              </a:solidFill>
              <a:ea typeface="Times New Roman" panose="02020603050405020304" pitchFamily="18" charset="0"/>
            </a:endParaRPr>
          </a:p>
        </p:txBody>
      </p:sp>
    </p:spTree>
    <p:extLst>
      <p:ext uri="{BB962C8B-B14F-4D97-AF65-F5344CB8AC3E}">
        <p14:creationId xmlns:p14="http://schemas.microsoft.com/office/powerpoint/2010/main" val="1508289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B56CE-30E4-004A-9C73-D4B2ACA86902}"/>
              </a:ext>
            </a:extLst>
          </p:cNvPr>
          <p:cNvSpPr>
            <a:spLocks noGrp="1"/>
          </p:cNvSpPr>
          <p:nvPr>
            <p:ph type="title"/>
          </p:nvPr>
        </p:nvSpPr>
        <p:spPr/>
        <p:txBody>
          <a:bodyPr/>
          <a:lstStyle/>
          <a:p>
            <a:r>
              <a:rPr lang="en-US" dirty="0"/>
              <a:t>In the UK the gap in life expectancy between affluent and deprived areas has widened</a:t>
            </a:r>
          </a:p>
        </p:txBody>
      </p:sp>
      <p:graphicFrame>
        <p:nvGraphicFramePr>
          <p:cNvPr id="3" name="Object 3">
            <a:extLst>
              <a:ext uri="{FF2B5EF4-FFF2-40B4-BE49-F238E27FC236}">
                <a16:creationId xmlns:a16="http://schemas.microsoft.com/office/drawing/2014/main" id="{0F6526D8-E682-DD43-81E5-6AFC4005170A}"/>
              </a:ext>
            </a:extLst>
          </p:cNvPr>
          <p:cNvGraphicFramePr/>
          <p:nvPr/>
        </p:nvGraphicFramePr>
        <p:xfrm>
          <a:off x="861646" y="1690690"/>
          <a:ext cx="8363316" cy="439358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560075E8-FC6E-F246-8742-B5C202707E55}"/>
              </a:ext>
            </a:extLst>
          </p:cNvPr>
          <p:cNvSpPr/>
          <p:nvPr/>
        </p:nvSpPr>
        <p:spPr>
          <a:xfrm>
            <a:off x="383875" y="6308207"/>
            <a:ext cx="2842958" cy="369332"/>
          </a:xfrm>
          <a:prstGeom prst="rect">
            <a:avLst/>
          </a:prstGeom>
        </p:spPr>
        <p:txBody>
          <a:bodyPr wrap="none">
            <a:spAutoFit/>
          </a:bodyPr>
          <a:lstStyle/>
          <a:p>
            <a:pPr>
              <a:spcBef>
                <a:spcPts val="900"/>
              </a:spcBef>
              <a:spcAft>
                <a:spcPts val="450"/>
              </a:spcAft>
            </a:pPr>
            <a:r>
              <a:rPr lang="en-GB" i="1" dirty="0">
                <a:solidFill>
                  <a:srgbClr val="333333"/>
                </a:solidFill>
                <a:ea typeface="Tablet Gothic" panose="02000503000000020004" pitchFamily="50" charset="0"/>
                <a:cs typeface="Times New Roman" panose="02020603050405020304" pitchFamily="18" charset="0"/>
              </a:rPr>
              <a:t>Source: Bennett et al., 2018.</a:t>
            </a:r>
          </a:p>
        </p:txBody>
      </p:sp>
      <p:sp>
        <p:nvSpPr>
          <p:cNvPr id="5" name="Text Box 3">
            <a:extLst>
              <a:ext uri="{FF2B5EF4-FFF2-40B4-BE49-F238E27FC236}">
                <a16:creationId xmlns:a16="http://schemas.microsoft.com/office/drawing/2014/main" id="{80FAAE09-B287-8C4C-99EA-6C8377EA155B}"/>
              </a:ext>
            </a:extLst>
          </p:cNvPr>
          <p:cNvSpPr txBox="1">
            <a:spLocks noChangeArrowheads="1"/>
          </p:cNvSpPr>
          <p:nvPr/>
        </p:nvSpPr>
        <p:spPr bwMode="auto">
          <a:xfrm>
            <a:off x="3907473" y="3756756"/>
            <a:ext cx="861402" cy="24269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7000"/>
              </a:lnSpc>
              <a:spcAft>
                <a:spcPts val="600"/>
              </a:spcAft>
            </a:pPr>
            <a:r>
              <a:rPr lang="en-GB" sz="1800" b="1" dirty="0">
                <a:solidFill>
                  <a:srgbClr val="F2B617"/>
                </a:solidFill>
                <a:ea typeface="Tablet Gothic"/>
                <a:cs typeface="Times New Roman" panose="02020603050405020304" pitchFamily="18" charset="0"/>
              </a:rPr>
              <a:t>2001</a:t>
            </a:r>
          </a:p>
        </p:txBody>
      </p:sp>
      <p:sp>
        <p:nvSpPr>
          <p:cNvPr id="6" name="Text Box 1">
            <a:extLst>
              <a:ext uri="{FF2B5EF4-FFF2-40B4-BE49-F238E27FC236}">
                <a16:creationId xmlns:a16="http://schemas.microsoft.com/office/drawing/2014/main" id="{8420FFD3-C963-464A-89DC-F0DE42BC40CB}"/>
              </a:ext>
            </a:extLst>
          </p:cNvPr>
          <p:cNvSpPr txBox="1">
            <a:spLocks noChangeArrowheads="1"/>
          </p:cNvSpPr>
          <p:nvPr/>
        </p:nvSpPr>
        <p:spPr bwMode="auto">
          <a:xfrm>
            <a:off x="5873686" y="4790788"/>
            <a:ext cx="2006062" cy="24269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nSpc>
                <a:spcPct val="106000"/>
              </a:lnSpc>
              <a:spcAft>
                <a:spcPts val="600"/>
              </a:spcAft>
            </a:pPr>
            <a:r>
              <a:rPr lang="en-GB" b="1" dirty="0">
                <a:solidFill>
                  <a:srgbClr val="F2B617"/>
                </a:solidFill>
                <a:ea typeface="Tablet Gothic" panose="02000503000000020004" pitchFamily="50" charset="0"/>
              </a:rPr>
              <a:t>2001 gap: 6.1 years</a:t>
            </a:r>
            <a:endParaRPr lang="en-GB" dirty="0">
              <a:ea typeface="Times New Roman" panose="02020603050405020304" pitchFamily="18" charset="0"/>
            </a:endParaRPr>
          </a:p>
        </p:txBody>
      </p:sp>
      <p:sp>
        <p:nvSpPr>
          <p:cNvPr id="7" name="Up-Down Arrow 17">
            <a:extLst>
              <a:ext uri="{FF2B5EF4-FFF2-40B4-BE49-F238E27FC236}">
                <a16:creationId xmlns:a16="http://schemas.microsoft.com/office/drawing/2014/main" id="{4072825E-8543-FB4E-84B6-3E4D2708DA67}"/>
              </a:ext>
            </a:extLst>
          </p:cNvPr>
          <p:cNvSpPr/>
          <p:nvPr/>
        </p:nvSpPr>
        <p:spPr>
          <a:xfrm>
            <a:off x="7934612" y="2638536"/>
            <a:ext cx="131469" cy="1910033"/>
          </a:xfrm>
          <a:prstGeom prst="upDownArrow">
            <a:avLst>
              <a:gd name="adj1" fmla="val 33789"/>
              <a:gd name="adj2" fmla="val 50000"/>
            </a:avLst>
          </a:prstGeom>
          <a:solidFill>
            <a:srgbClr val="1AA7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a:p>
        </p:txBody>
      </p:sp>
      <p:sp>
        <p:nvSpPr>
          <p:cNvPr id="8" name="Text Box 1">
            <a:extLst>
              <a:ext uri="{FF2B5EF4-FFF2-40B4-BE49-F238E27FC236}">
                <a16:creationId xmlns:a16="http://schemas.microsoft.com/office/drawing/2014/main" id="{96BC18CB-5EC3-1A43-9652-57E371F6C562}"/>
              </a:ext>
            </a:extLst>
          </p:cNvPr>
          <p:cNvSpPr txBox="1">
            <a:spLocks noChangeArrowheads="1"/>
          </p:cNvSpPr>
          <p:nvPr/>
        </p:nvSpPr>
        <p:spPr bwMode="auto">
          <a:xfrm>
            <a:off x="5873686" y="3099059"/>
            <a:ext cx="2006062" cy="24269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nSpc>
                <a:spcPct val="106000"/>
              </a:lnSpc>
              <a:spcAft>
                <a:spcPts val="600"/>
              </a:spcAft>
            </a:pPr>
            <a:r>
              <a:rPr lang="en-GB" b="1" dirty="0">
                <a:solidFill>
                  <a:srgbClr val="1AA75E"/>
                </a:solidFill>
                <a:ea typeface="Tablet Gothic" panose="02000503000000020004" pitchFamily="50" charset="0"/>
              </a:rPr>
              <a:t>2016 gap: 7.9 years</a:t>
            </a:r>
            <a:endParaRPr lang="en-GB" dirty="0">
              <a:solidFill>
                <a:srgbClr val="1AA75E"/>
              </a:solidFill>
              <a:ea typeface="Times New Roman" panose="02020603050405020304" pitchFamily="18" charset="0"/>
            </a:endParaRPr>
          </a:p>
        </p:txBody>
      </p:sp>
    </p:spTree>
    <p:extLst>
      <p:ext uri="{BB962C8B-B14F-4D97-AF65-F5344CB8AC3E}">
        <p14:creationId xmlns:p14="http://schemas.microsoft.com/office/powerpoint/2010/main" val="1917996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F09EF-9A84-AA42-8FB7-FE365F5E7818}"/>
              </a:ext>
            </a:extLst>
          </p:cNvPr>
          <p:cNvSpPr>
            <a:spLocks noGrp="1"/>
          </p:cNvSpPr>
          <p:nvPr>
            <p:ph type="title"/>
          </p:nvPr>
        </p:nvSpPr>
        <p:spPr/>
        <p:txBody>
          <a:bodyPr/>
          <a:lstStyle/>
          <a:p>
            <a:r>
              <a:rPr lang="en-US" dirty="0"/>
              <a:t>Many inequalities matter</a:t>
            </a:r>
          </a:p>
        </p:txBody>
      </p:sp>
      <p:sp>
        <p:nvSpPr>
          <p:cNvPr id="3" name="Content Placeholder 2">
            <a:extLst>
              <a:ext uri="{FF2B5EF4-FFF2-40B4-BE49-F238E27FC236}">
                <a16:creationId xmlns:a16="http://schemas.microsoft.com/office/drawing/2014/main" id="{4E2EC3B0-B13E-8340-B66D-7E06E2818707}"/>
              </a:ext>
            </a:extLst>
          </p:cNvPr>
          <p:cNvSpPr>
            <a:spLocks noGrp="1"/>
          </p:cNvSpPr>
          <p:nvPr>
            <p:ph idx="1"/>
          </p:nvPr>
        </p:nvSpPr>
        <p:spPr/>
        <p:txBody>
          <a:bodyPr/>
          <a:lstStyle/>
          <a:p>
            <a:r>
              <a:rPr lang="en-US" dirty="0"/>
              <a:t>Income inequality is important, but so are other inequalities</a:t>
            </a:r>
          </a:p>
          <a:p>
            <a:pPr lvl="1"/>
            <a:r>
              <a:rPr lang="en-US" dirty="0"/>
              <a:t>wealth, consumption (lifetime income)</a:t>
            </a:r>
          </a:p>
          <a:p>
            <a:pPr lvl="1"/>
            <a:r>
              <a:rPr lang="en-US" dirty="0"/>
              <a:t>skills</a:t>
            </a:r>
          </a:p>
          <a:p>
            <a:pPr lvl="1"/>
            <a:r>
              <a:rPr lang="en-US" dirty="0"/>
              <a:t>health</a:t>
            </a:r>
          </a:p>
          <a:p>
            <a:pPr lvl="1"/>
            <a:r>
              <a:rPr lang="en-US" dirty="0"/>
              <a:t>stable family life</a:t>
            </a:r>
          </a:p>
          <a:p>
            <a:pPr marL="457200" lvl="1" indent="0">
              <a:buNone/>
            </a:pPr>
            <a:endParaRPr lang="en-US" dirty="0"/>
          </a:p>
          <a:p>
            <a:endParaRPr lang="en-US" dirty="0"/>
          </a:p>
        </p:txBody>
      </p:sp>
    </p:spTree>
    <p:extLst>
      <p:ext uri="{BB962C8B-B14F-4D97-AF65-F5344CB8AC3E}">
        <p14:creationId xmlns:p14="http://schemas.microsoft.com/office/powerpoint/2010/main" val="1422420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C06F6-EE71-C147-90CB-B1481C35850E}"/>
              </a:ext>
            </a:extLst>
          </p:cNvPr>
          <p:cNvSpPr>
            <a:spLocks noGrp="1"/>
          </p:cNvSpPr>
          <p:nvPr>
            <p:ph type="title"/>
          </p:nvPr>
        </p:nvSpPr>
        <p:spPr>
          <a:xfrm>
            <a:off x="681038" y="365127"/>
            <a:ext cx="8543925" cy="2323194"/>
          </a:xfrm>
        </p:spPr>
        <p:txBody>
          <a:bodyPr/>
          <a:lstStyle/>
          <a:p>
            <a:r>
              <a:rPr lang="en-GB" sz="2800" dirty="0"/>
              <a:t>Less educated and low income people are increasingly less likely to be in stable family situations</a:t>
            </a:r>
            <a:br>
              <a:rPr lang="en-GB" dirty="0"/>
            </a:br>
            <a:endParaRPr lang="en-US" dirty="0"/>
          </a:p>
        </p:txBody>
      </p:sp>
      <p:graphicFrame>
        <p:nvGraphicFramePr>
          <p:cNvPr id="3" name="Object 3">
            <a:extLst>
              <a:ext uri="{FF2B5EF4-FFF2-40B4-BE49-F238E27FC236}">
                <a16:creationId xmlns:a16="http://schemas.microsoft.com/office/drawing/2014/main" id="{8F81264F-0CE5-9942-B881-C9B63A742A65}"/>
              </a:ext>
            </a:extLst>
          </p:cNvPr>
          <p:cNvGraphicFramePr/>
          <p:nvPr>
            <p:extLst>
              <p:ext uri="{D42A27DB-BD31-4B8C-83A1-F6EECF244321}">
                <p14:modId xmlns:p14="http://schemas.microsoft.com/office/powerpoint/2010/main" val="977541953"/>
              </p:ext>
            </p:extLst>
          </p:nvPr>
        </p:nvGraphicFramePr>
        <p:xfrm>
          <a:off x="741903" y="2220691"/>
          <a:ext cx="7965332" cy="404670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74F6E899-78AA-D444-A391-9C5B67B09EF0}"/>
              </a:ext>
            </a:extLst>
          </p:cNvPr>
          <p:cNvSpPr/>
          <p:nvPr/>
        </p:nvSpPr>
        <p:spPr>
          <a:xfrm>
            <a:off x="681037" y="1872240"/>
            <a:ext cx="7715192" cy="369332"/>
          </a:xfrm>
          <a:prstGeom prst="rect">
            <a:avLst/>
          </a:prstGeom>
        </p:spPr>
        <p:txBody>
          <a:bodyPr wrap="square">
            <a:spAutoFit/>
          </a:bodyPr>
          <a:lstStyle/>
          <a:p>
            <a:pPr>
              <a:spcBef>
                <a:spcPts val="450"/>
              </a:spcBef>
              <a:spcAft>
                <a:spcPts val="0"/>
              </a:spcAft>
              <a:tabLst>
                <a:tab pos="171450" algn="l"/>
                <a:tab pos="342900" algn="l"/>
              </a:tabLst>
            </a:pPr>
            <a:r>
              <a:rPr lang="en-GB" dirty="0">
                <a:ea typeface="Tablet Gothic" panose="02000503000000020004" pitchFamily="50" charset="0"/>
                <a:cs typeface="Times New Roman" panose="02020603050405020304" pitchFamily="18" charset="0"/>
              </a:rPr>
              <a:t>Share of 40-45s who are married or cohabiting</a:t>
            </a:r>
          </a:p>
        </p:txBody>
      </p:sp>
      <p:sp>
        <p:nvSpPr>
          <p:cNvPr id="5" name="Rectangle 4">
            <a:extLst>
              <a:ext uri="{FF2B5EF4-FFF2-40B4-BE49-F238E27FC236}">
                <a16:creationId xmlns:a16="http://schemas.microsoft.com/office/drawing/2014/main" id="{DFF5D38A-8374-7646-B978-95CECC07452E}"/>
              </a:ext>
            </a:extLst>
          </p:cNvPr>
          <p:cNvSpPr/>
          <p:nvPr/>
        </p:nvSpPr>
        <p:spPr>
          <a:xfrm>
            <a:off x="373768" y="6432952"/>
            <a:ext cx="6721976" cy="307777"/>
          </a:xfrm>
          <a:prstGeom prst="rect">
            <a:avLst/>
          </a:prstGeom>
        </p:spPr>
        <p:txBody>
          <a:bodyPr wrap="square">
            <a:spAutoFit/>
          </a:bodyPr>
          <a:lstStyle/>
          <a:p>
            <a:pPr>
              <a:spcBef>
                <a:spcPts val="900"/>
              </a:spcBef>
              <a:spcAft>
                <a:spcPts val="450"/>
              </a:spcAft>
            </a:pPr>
            <a:r>
              <a:rPr lang="en-GB" sz="1400" i="1" dirty="0">
                <a:solidFill>
                  <a:srgbClr val="333333"/>
                </a:solidFill>
                <a:ea typeface="Tablet Gothic" panose="02000503000000020004" pitchFamily="50" charset="0"/>
                <a:cs typeface="Times New Roman" panose="02020603050405020304" pitchFamily="18" charset="0"/>
              </a:rPr>
              <a:t>Source: Joyce and Xu, IFS, 2019. </a:t>
            </a:r>
          </a:p>
        </p:txBody>
      </p:sp>
      <p:sp>
        <p:nvSpPr>
          <p:cNvPr id="6" name="Text Box 3">
            <a:extLst>
              <a:ext uri="{FF2B5EF4-FFF2-40B4-BE49-F238E27FC236}">
                <a16:creationId xmlns:a16="http://schemas.microsoft.com/office/drawing/2014/main" id="{24D51CEE-D7DF-294C-9794-81C0D578C213}"/>
              </a:ext>
            </a:extLst>
          </p:cNvPr>
          <p:cNvSpPr txBox="1">
            <a:spLocks noChangeArrowheads="1"/>
          </p:cNvSpPr>
          <p:nvPr/>
        </p:nvSpPr>
        <p:spPr bwMode="auto">
          <a:xfrm>
            <a:off x="4324651" y="2941226"/>
            <a:ext cx="2952148" cy="33023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nSpc>
                <a:spcPct val="107000"/>
              </a:lnSpc>
              <a:spcAft>
                <a:spcPts val="600"/>
              </a:spcAft>
            </a:pPr>
            <a:r>
              <a:rPr lang="en-GB" b="1" dirty="0">
                <a:solidFill>
                  <a:srgbClr val="002060"/>
                </a:solidFill>
                <a:ea typeface="Tablet Gothic" panose="02000503000000020004" pitchFamily="50" charset="0"/>
                <a:cs typeface="Times New Roman" panose="02020603050405020304" pitchFamily="18" charset="0"/>
              </a:rPr>
              <a:t>Degree-level qualification</a:t>
            </a:r>
            <a:endParaRPr lang="en-GB" dirty="0">
              <a:solidFill>
                <a:srgbClr val="002060"/>
              </a:solidFill>
              <a:ea typeface="Tablet Gothic" panose="02000503000000020004" pitchFamily="50" charset="0"/>
              <a:cs typeface="Times New Roman" panose="02020603050405020304" pitchFamily="18" charset="0"/>
            </a:endParaRPr>
          </a:p>
        </p:txBody>
      </p:sp>
      <p:sp>
        <p:nvSpPr>
          <p:cNvPr id="7" name="Text Box 5">
            <a:extLst>
              <a:ext uri="{FF2B5EF4-FFF2-40B4-BE49-F238E27FC236}">
                <a16:creationId xmlns:a16="http://schemas.microsoft.com/office/drawing/2014/main" id="{E3E2583A-688A-3F4A-8F91-89B144150130}"/>
              </a:ext>
            </a:extLst>
          </p:cNvPr>
          <p:cNvSpPr txBox="1">
            <a:spLocks noChangeArrowheads="1"/>
          </p:cNvSpPr>
          <p:nvPr/>
        </p:nvSpPr>
        <p:spPr bwMode="auto">
          <a:xfrm>
            <a:off x="4849993" y="4341238"/>
            <a:ext cx="3947842" cy="42200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nSpc>
                <a:spcPct val="107000"/>
              </a:lnSpc>
              <a:spcAft>
                <a:spcPts val="600"/>
              </a:spcAft>
            </a:pPr>
            <a:r>
              <a:rPr lang="en-GB" b="1" dirty="0">
                <a:solidFill>
                  <a:srgbClr val="1CA75E"/>
                </a:solidFill>
                <a:ea typeface="Tablet Gothic" panose="02000503000000020004" pitchFamily="50" charset="0"/>
                <a:cs typeface="Times New Roman" panose="02020603050405020304" pitchFamily="18" charset="0"/>
              </a:rPr>
              <a:t>Below degree-level or no qualification</a:t>
            </a:r>
            <a:endParaRPr lang="en-GB" b="1" dirty="0">
              <a:solidFill>
                <a:srgbClr val="333333"/>
              </a:solidFill>
              <a:ea typeface="Tablet Gothic" panose="02000503000000020004" pitchFamily="50" charset="0"/>
              <a:cs typeface="Times New Roman" panose="02020603050405020304" pitchFamily="18" charset="0"/>
            </a:endParaRPr>
          </a:p>
        </p:txBody>
      </p:sp>
    </p:spTree>
    <p:extLst>
      <p:ext uri="{BB962C8B-B14F-4D97-AF65-F5344CB8AC3E}">
        <p14:creationId xmlns:p14="http://schemas.microsoft.com/office/powerpoint/2010/main" val="2631695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5326D-E464-404B-A44F-868F60E757E2}"/>
              </a:ext>
            </a:extLst>
          </p:cNvPr>
          <p:cNvSpPr>
            <a:spLocks noGrp="1"/>
          </p:cNvSpPr>
          <p:nvPr>
            <p:ph type="title"/>
          </p:nvPr>
        </p:nvSpPr>
        <p:spPr/>
        <p:txBody>
          <a:bodyPr/>
          <a:lstStyle/>
          <a:p>
            <a:r>
              <a:rPr lang="en-US" dirty="0"/>
              <a:t>Inequality in skills</a:t>
            </a:r>
          </a:p>
        </p:txBody>
      </p:sp>
      <p:sp>
        <p:nvSpPr>
          <p:cNvPr id="3" name="Content Placeholder 2">
            <a:extLst>
              <a:ext uri="{FF2B5EF4-FFF2-40B4-BE49-F238E27FC236}">
                <a16:creationId xmlns:a16="http://schemas.microsoft.com/office/drawing/2014/main" id="{FDE6F2F2-35D7-2944-92C9-AF9F62FB0EC3}"/>
              </a:ext>
            </a:extLst>
          </p:cNvPr>
          <p:cNvSpPr>
            <a:spLocks noGrp="1"/>
          </p:cNvSpPr>
          <p:nvPr>
            <p:ph idx="1"/>
          </p:nvPr>
        </p:nvSpPr>
        <p:spPr/>
        <p:txBody>
          <a:bodyPr/>
          <a:lstStyle/>
          <a:p>
            <a:r>
              <a:rPr lang="en-US" dirty="0"/>
              <a:t>Skills developed in childhood drive important outcomes</a:t>
            </a:r>
          </a:p>
          <a:p>
            <a:pPr lvl="1"/>
            <a:r>
              <a:rPr lang="en-US" dirty="0"/>
              <a:t>cognitive and socioemotional skills are strong predictors of adult outcomes (wages, health, criminal activity, ...)</a:t>
            </a:r>
          </a:p>
          <a:p>
            <a:r>
              <a:rPr lang="en-US" dirty="0"/>
              <a:t>Inequalities emerge early (by age 7 or even earlier), and are increasing in the UK</a:t>
            </a:r>
          </a:p>
          <a:p>
            <a:r>
              <a:rPr lang="en-US" dirty="0"/>
              <a:t>Adverse economic circumstances can be an important limiting factor on child development</a:t>
            </a:r>
          </a:p>
          <a:p>
            <a:pPr marL="457200" lvl="1" indent="0">
              <a:buNone/>
            </a:pPr>
            <a:endParaRPr lang="en-US" sz="1800" dirty="0"/>
          </a:p>
          <a:p>
            <a:endParaRPr lang="en-US" dirty="0"/>
          </a:p>
        </p:txBody>
      </p:sp>
    </p:spTree>
    <p:extLst>
      <p:ext uri="{BB962C8B-B14F-4D97-AF65-F5344CB8AC3E}">
        <p14:creationId xmlns:p14="http://schemas.microsoft.com/office/powerpoint/2010/main" val="1997553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F09EF-9A84-AA42-8FB7-FE365F5E7818}"/>
              </a:ext>
            </a:extLst>
          </p:cNvPr>
          <p:cNvSpPr>
            <a:spLocks noGrp="1"/>
          </p:cNvSpPr>
          <p:nvPr>
            <p:ph type="title"/>
          </p:nvPr>
        </p:nvSpPr>
        <p:spPr/>
        <p:txBody>
          <a:bodyPr/>
          <a:lstStyle/>
          <a:p>
            <a:r>
              <a:rPr lang="en-US" dirty="0"/>
              <a:t>Many inequalities matter</a:t>
            </a:r>
          </a:p>
        </p:txBody>
      </p:sp>
      <p:sp>
        <p:nvSpPr>
          <p:cNvPr id="3" name="Content Placeholder 2">
            <a:extLst>
              <a:ext uri="{FF2B5EF4-FFF2-40B4-BE49-F238E27FC236}">
                <a16:creationId xmlns:a16="http://schemas.microsoft.com/office/drawing/2014/main" id="{4E2EC3B0-B13E-8340-B66D-7E06E2818707}"/>
              </a:ext>
            </a:extLst>
          </p:cNvPr>
          <p:cNvSpPr>
            <a:spLocks noGrp="1"/>
          </p:cNvSpPr>
          <p:nvPr>
            <p:ph idx="1"/>
          </p:nvPr>
        </p:nvSpPr>
        <p:spPr/>
        <p:txBody>
          <a:bodyPr/>
          <a:lstStyle/>
          <a:p>
            <a:r>
              <a:rPr lang="en-US" dirty="0"/>
              <a:t>Income inequality is important, but so are other inequalities</a:t>
            </a:r>
          </a:p>
          <a:p>
            <a:pPr lvl="1"/>
            <a:r>
              <a:rPr lang="en-US" dirty="0"/>
              <a:t>wealth, consumption (lifetime income)</a:t>
            </a:r>
          </a:p>
          <a:p>
            <a:pPr lvl="1"/>
            <a:r>
              <a:rPr lang="en-US" dirty="0"/>
              <a:t>skills</a:t>
            </a:r>
          </a:p>
          <a:p>
            <a:pPr lvl="1"/>
            <a:r>
              <a:rPr lang="en-US" dirty="0"/>
              <a:t>health</a:t>
            </a:r>
          </a:p>
          <a:p>
            <a:pPr lvl="1"/>
            <a:r>
              <a:rPr lang="en-US" dirty="0"/>
              <a:t>stable family life</a:t>
            </a:r>
          </a:p>
          <a:p>
            <a:pPr lvl="1"/>
            <a:r>
              <a:rPr lang="en-US" dirty="0"/>
              <a:t>political participation, access to judicial system</a:t>
            </a:r>
          </a:p>
          <a:p>
            <a:pPr lvl="1"/>
            <a:r>
              <a:rPr lang="en-US" dirty="0"/>
              <a:t>plus many others ...</a:t>
            </a:r>
          </a:p>
          <a:p>
            <a:r>
              <a:rPr lang="en-US" dirty="0"/>
              <a:t>Inequalities between groups may also matter</a:t>
            </a:r>
          </a:p>
          <a:p>
            <a:pPr lvl="1"/>
            <a:r>
              <a:rPr lang="en-US" dirty="0"/>
              <a:t>gender, ethnicity, generations, places</a:t>
            </a:r>
          </a:p>
          <a:p>
            <a:pPr marL="457200" lvl="1" indent="0">
              <a:buNone/>
            </a:pPr>
            <a:endParaRPr lang="en-US" dirty="0"/>
          </a:p>
          <a:p>
            <a:endParaRPr lang="en-US" dirty="0"/>
          </a:p>
        </p:txBody>
      </p:sp>
    </p:spTree>
    <p:extLst>
      <p:ext uri="{BB962C8B-B14F-4D97-AF65-F5344CB8AC3E}">
        <p14:creationId xmlns:p14="http://schemas.microsoft.com/office/powerpoint/2010/main" val="32075764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FS Powerpoint template with examples">
  <a:themeElements>
    <a:clrScheme name="Custom 1">
      <a:dk1>
        <a:srgbClr val="000000"/>
      </a:dk1>
      <a:lt1>
        <a:srgbClr val="FFFFFF"/>
      </a:lt1>
      <a:dk2>
        <a:srgbClr val="1CA75E"/>
      </a:dk2>
      <a:lt2>
        <a:srgbClr val="6B797B"/>
      </a:lt2>
      <a:accent1>
        <a:srgbClr val="B2B9BA"/>
      </a:accent1>
      <a:accent2>
        <a:srgbClr val="F2B617"/>
      </a:accent2>
      <a:accent3>
        <a:srgbClr val="2274B5"/>
      </a:accent3>
      <a:accent4>
        <a:srgbClr val="F16D5F"/>
      </a:accent4>
      <a:accent5>
        <a:srgbClr val="B3B3B3"/>
      </a:accent5>
      <a:accent6>
        <a:srgbClr val="B2B9BA"/>
      </a:accent6>
      <a:hlink>
        <a:srgbClr val="000000"/>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Grey 1">
      <a:srgbClr val="333333"/>
    </a:custClr>
    <a:custClr name="Grey 2">
      <a:srgbClr val="666666"/>
    </a:custClr>
    <a:custClr name="Grey 3">
      <a:srgbClr val="808080"/>
    </a:custClr>
    <a:custClr name="Grey 4">
      <a:srgbClr val="B3B3B3"/>
    </a:custClr>
    <a:custClr name="Grey 5">
      <a:srgbClr val="E6E6E6"/>
    </a:custClr>
    <a:custClr name="Grey 6">
      <a:srgbClr val="F2F2F2"/>
    </a:custClr>
    <a:custClr name="Blue 1">
      <a:srgbClr val="1759A5"/>
    </a:custClr>
    <a:custClr name="Blue 2">
      <a:srgbClr val="2E8824"/>
    </a:custClr>
    <a:custClr name="Blue 3">
      <a:srgbClr val="46B8D3"/>
    </a:custClr>
    <a:custClr name="Red">
      <a:srgbClr val="F03240"/>
    </a:custClr>
    <a:custClr name="Orange">
      <a:srgbClr val="ED8D1C"/>
    </a:custClr>
    <a:custClr name="Yellow">
      <a:srgbClr val="FAC926"/>
    </a:custClr>
    <a:custClr name="Purple 1">
      <a:srgbClr val="3A1187"/>
    </a:custClr>
    <a:custClr name="Purple 2">
      <a:srgbClr val="6422D4"/>
    </a:custClr>
    <a:custClr name="Purple 3">
      <a:srgbClr val="872DFC"/>
    </a:custClr>
  </a:custClrLst>
  <a:extLst>
    <a:ext uri="{05A4C25C-085E-4340-85A3-A5531E510DB2}">
      <thm15:themeFamily xmlns:thm15="http://schemas.microsoft.com/office/thememl/2012/main" name="IFS PowerPoint Template.potx" id="{42C390B4-99F5-48EA-BAA2-78D63104BE2A}" vid="{D100B7F6-EF2E-4536-8EAF-BCE804C0CF5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rgbClr val="333333"/>
    </a:dk1>
    <a:lt1>
      <a:sysClr val="window" lastClr="FFFFFF"/>
    </a:lt1>
    <a:dk2>
      <a:srgbClr val="66C290"/>
    </a:dk2>
    <a:lt2>
      <a:srgbClr val="B2E0C7"/>
    </a:lt2>
    <a:accent1>
      <a:srgbClr val="B1BD05"/>
    </a:accent1>
    <a:accent2>
      <a:srgbClr val="7BAA1E"/>
    </a:accent2>
    <a:accent3>
      <a:srgbClr val="D2D001"/>
    </a:accent3>
    <a:accent4>
      <a:srgbClr val="248329"/>
    </a:accent4>
    <a:accent5>
      <a:srgbClr val="666666"/>
    </a:accent5>
    <a:accent6>
      <a:srgbClr val="808080"/>
    </a:accent6>
    <a:hlink>
      <a:srgbClr val="317B52"/>
    </a:hlink>
    <a:folHlink>
      <a:srgbClr val="317B52"/>
    </a:folHlink>
  </a:clrScheme>
  <a:fontScheme name="IFS report">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3062</TotalTime>
  <Words>4912</Words>
  <Application>Microsoft Macintosh PowerPoint</Application>
  <PresentationFormat>A4 Paper (210x297 mm)</PresentationFormat>
  <Paragraphs>438</Paragraphs>
  <Slides>39</Slides>
  <Notes>37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39</vt:i4>
      </vt:variant>
    </vt:vector>
  </HeadingPairs>
  <TitlesOfParts>
    <vt:vector size="48" baseType="lpstr">
      <vt:lpstr>Arial</vt:lpstr>
      <vt:lpstr>Calibri</vt:lpstr>
      <vt:lpstr>Calibri Light</vt:lpstr>
      <vt:lpstr>Noto Sans</vt:lpstr>
      <vt:lpstr>Tablet Gothic</vt:lpstr>
      <vt:lpstr>TabletGothic</vt:lpstr>
      <vt:lpstr>Wingdings</vt:lpstr>
      <vt:lpstr>Office Theme</vt:lpstr>
      <vt:lpstr>IFS Powerpoint template with examples</vt:lpstr>
      <vt:lpstr>Inequalities and wage progression in low-skilled jobs </vt:lpstr>
      <vt:lpstr>Widespread and long standing concerns about inequalities</vt:lpstr>
      <vt:lpstr>Many inequalities matter</vt:lpstr>
      <vt:lpstr>In the UK the gap in life expectancy between affluent and deprived areas has widened</vt:lpstr>
      <vt:lpstr>In the UK the gap in life expectancy between affluent and deprived areas has widened</vt:lpstr>
      <vt:lpstr>Many inequalities matter</vt:lpstr>
      <vt:lpstr>Less educated and low income people are increasingly less likely to be in stable family situations </vt:lpstr>
      <vt:lpstr>Inequality in skills</vt:lpstr>
      <vt:lpstr>Many inequalities matter</vt:lpstr>
      <vt:lpstr>Introducing the IFS Deaton Review</vt:lpstr>
      <vt:lpstr>Can policy address these inequalities?</vt:lpstr>
      <vt:lpstr>Focus in this talk is on jobs</vt:lpstr>
      <vt:lpstr>The challenge of growing income inequality</vt:lpstr>
      <vt:lpstr>Top 1% share of national income</vt:lpstr>
      <vt:lpstr>The challenge of growing income inequality</vt:lpstr>
      <vt:lpstr>The less educated experience little wage growth over their career in the UK</vt:lpstr>
      <vt:lpstr>Similar picture in the US</vt:lpstr>
      <vt:lpstr>Automation is one likely cause</vt:lpstr>
      <vt:lpstr>PowerPoint Presentation</vt:lpstr>
      <vt:lpstr>The challenge of growing income inequality</vt:lpstr>
      <vt:lpstr>The challenge of growing income inequality</vt:lpstr>
      <vt:lpstr>The tax and benefit system</vt:lpstr>
      <vt:lpstr>The impact of the tax and benefit system</vt:lpstr>
      <vt:lpstr>The impact of the tax and benefit system</vt:lpstr>
      <vt:lpstr>The tax and benefit system</vt:lpstr>
      <vt:lpstr>UK spending on working-age benefits</vt:lpstr>
      <vt:lpstr>with the US experiencing similar growth</vt:lpstr>
      <vt:lpstr>Reforms in the UK since 2015 have reduced the generosity of benefits for the poorest</vt:lpstr>
      <vt:lpstr>A depressing finding</vt:lpstr>
      <vt:lpstr>What policies can we use?</vt:lpstr>
      <vt:lpstr>What policies can we use?</vt:lpstr>
      <vt:lpstr>Which working households in the UK get the extra money from the recent increase in the minimum wage?</vt:lpstr>
      <vt:lpstr>What policies can we use?</vt:lpstr>
      <vt:lpstr>What types of low skilled jobs see wage progression? </vt:lpstr>
      <vt:lpstr>Examples of these soft skills and abilities</vt:lpstr>
      <vt:lpstr>Examples of these soft skills and abilities</vt:lpstr>
      <vt:lpstr>Workers in jobs where these soft skills are more important experience more wage progression</vt:lpstr>
      <vt:lpstr>Summary</vt:lpstr>
      <vt:lpstr>Designing the best policy mix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Griffith</dc:creator>
  <cp:lastModifiedBy>Rachel Griffith</cp:lastModifiedBy>
  <cp:revision>233</cp:revision>
  <dcterms:created xsi:type="dcterms:W3CDTF">2019-09-06T18:56:30Z</dcterms:created>
  <dcterms:modified xsi:type="dcterms:W3CDTF">2020-09-24T09:28:51Z</dcterms:modified>
</cp:coreProperties>
</file>